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4" r:id="rId6"/>
    <p:sldId id="265" r:id="rId7"/>
    <p:sldId id="262" r:id="rId8"/>
    <p:sldId id="261" r:id="rId9"/>
    <p:sldId id="270" r:id="rId10"/>
    <p:sldId id="260" r:id="rId11"/>
    <p:sldId id="266" r:id="rId12"/>
    <p:sldId id="271" r:id="rId13"/>
    <p:sldId id="267" r:id="rId14"/>
    <p:sldId id="272" r:id="rId15"/>
    <p:sldId id="269" r:id="rId16"/>
    <p:sldId id="278" r:id="rId17"/>
    <p:sldId id="268" r:id="rId18"/>
    <p:sldId id="276" r:id="rId19"/>
    <p:sldId id="275" r:id="rId20"/>
    <p:sldId id="283" r:id="rId21"/>
    <p:sldId id="274" r:id="rId22"/>
    <p:sldId id="273" r:id="rId23"/>
    <p:sldId id="281" r:id="rId24"/>
    <p:sldId id="282" r:id="rId25"/>
    <p:sldId id="280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4" autoAdjust="0"/>
  </p:normalViewPr>
  <p:slideViewPr>
    <p:cSldViewPr>
      <p:cViewPr>
        <p:scale>
          <a:sx n="99" d="100"/>
          <a:sy n="99" d="100"/>
        </p:scale>
        <p:origin x="-324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049557172382815E-2"/>
          <c:y val="0.15548499015748041"/>
          <c:w val="0.96790088565523447"/>
          <c:h val="0.735447342519685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6054,18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6644,7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7172,45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\О\с\н\о\в\н\о\й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\О\с\н\о\в\н\о\й</c:formatCode>
                <c:ptCount val="3"/>
                <c:pt idx="0">
                  <c:v>98575</c:v>
                </c:pt>
                <c:pt idx="1">
                  <c:v>100703</c:v>
                </c:pt>
                <c:pt idx="2">
                  <c:v>102597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4290816"/>
        <c:axId val="24292352"/>
      </c:lineChart>
      <c:catAx>
        <c:axId val="24290816"/>
        <c:scaling>
          <c:orientation val="minMax"/>
        </c:scaling>
        <c:delete val="0"/>
        <c:axPos val="b"/>
        <c:numFmt formatCode="\О\с\н\о\в\н\о\й" sourceLinked="0"/>
        <c:majorTickMark val="none"/>
        <c:minorTickMark val="none"/>
        <c:tickLblPos val="nextTo"/>
        <c:crossAx val="24292352"/>
        <c:crosses val="autoZero"/>
        <c:auto val="1"/>
        <c:lblAlgn val="ctr"/>
        <c:lblOffset val="100"/>
        <c:noMultiLvlLbl val="0"/>
      </c:catAx>
      <c:valAx>
        <c:axId val="24292352"/>
        <c:scaling>
          <c:orientation val="minMax"/>
        </c:scaling>
        <c:delete val="1"/>
        <c:axPos val="l"/>
        <c:numFmt formatCode="\О\с\н\о\в\н\о\й" sourceLinked="1"/>
        <c:majorTickMark val="none"/>
        <c:minorTickMark val="none"/>
        <c:tickLblPos val="nextTo"/>
        <c:crossAx val="24290816"/>
        <c:crosses val="autoZero"/>
        <c:crossBetween val="between"/>
      </c:valAx>
    </c:plotArea>
    <c:legend>
      <c:legendPos val="t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19419,4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19997,0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20524,75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Лист1!$B$2:$B$4</c:f>
              <c:numCache>
                <c:formatCode>\О\с\н\о\в\н\о\й</c:formatCode>
                <c:ptCount val="3"/>
                <c:pt idx="0">
                  <c:v>19419.7</c:v>
                </c:pt>
                <c:pt idx="1">
                  <c:v>19997</c:v>
                </c:pt>
                <c:pt idx="2">
                  <c:v>20524.75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6634,7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6634,7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6647,7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Лист1!$C$2:$C$4</c:f>
              <c:numCache>
                <c:formatCode>\О\с\н\о\в\н\о\й</c:formatCode>
                <c:ptCount val="3"/>
                <c:pt idx="0">
                  <c:v>6634.7</c:v>
                </c:pt>
                <c:pt idx="1">
                  <c:v>6647.7</c:v>
                </c:pt>
                <c:pt idx="2">
                  <c:v>6647.7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Лист1!$D$2:$D$4</c:f>
              <c:numCache>
                <c:formatCode>\О\с\н\о\в\н\о\й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24420736"/>
        <c:axId val="82382848"/>
        <c:axId val="0"/>
      </c:bar3DChart>
      <c:catAx>
        <c:axId val="24420736"/>
        <c:scaling>
          <c:orientation val="minMax"/>
        </c:scaling>
        <c:delete val="0"/>
        <c:axPos val="b"/>
        <c:numFmt formatCode="\О\с\н\о\в\н\о\й" sourceLinked="0"/>
        <c:majorTickMark val="none"/>
        <c:minorTickMark val="none"/>
        <c:tickLblPos val="nextTo"/>
        <c:crossAx val="82382848"/>
        <c:crosses val="autoZero"/>
        <c:auto val="1"/>
        <c:lblAlgn val="ctr"/>
        <c:lblOffset val="100"/>
        <c:noMultiLvlLbl val="0"/>
      </c:catAx>
      <c:valAx>
        <c:axId val="8238284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442073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spPr>
    <a:gradFill>
      <a:gsLst>
        <a:gs pos="0">
          <a:srgbClr val="FFFF00"/>
        </a:gs>
        <a:gs pos="100000">
          <a:srgbClr val="00B050"/>
        </a:gs>
        <a:gs pos="100000">
          <a:schemeClr val="accent1">
            <a:tint val="23500"/>
            <a:satMod val="160000"/>
          </a:schemeClr>
        </a:gs>
      </a:gsLst>
      <a:lin ang="5400000" scaled="1"/>
    </a:gra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413396715440811E-2"/>
          <c:y val="0.21100246062992131"/>
          <c:w val="0.96717320656911876"/>
          <c:h val="0.69910162401574805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Акцизы на нефтепродукты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381904611964744E-2"/>
                  <c:y val="-1.2500000000000001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707.08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797,6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825,35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2020год</c:v>
                </c:pt>
              </c:strCache>
            </c:strRef>
          </c:cat>
          <c:val>
            <c:numRef>
              <c:f>Лист1!$B$2:$B$4</c:f>
              <c:numCache>
                <c:formatCode>\О\с\н\о\в\н\о\й</c:formatCode>
                <c:ptCount val="3"/>
                <c:pt idx="0">
                  <c:v>1620</c:v>
                </c:pt>
                <c:pt idx="1">
                  <c:v>2208</c:v>
                </c:pt>
                <c:pt idx="2">
                  <c:v>1832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13884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14384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14884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2020год</c:v>
                </c:pt>
              </c:strCache>
            </c:strRef>
          </c:cat>
          <c:val>
            <c:numRef>
              <c:f>Лист1!$C$2:$C$4</c:f>
              <c:numCache>
                <c:formatCode>\О\с\н\о\в\н\о\й</c:formatCode>
                <c:ptCount val="3"/>
                <c:pt idx="0">
                  <c:v>57185</c:v>
                </c:pt>
                <c:pt idx="1">
                  <c:v>59107</c:v>
                </c:pt>
                <c:pt idx="2">
                  <c:v>60975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Земельный налог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3601,4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3601,4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3601,4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2020год</c:v>
                </c:pt>
              </c:strCache>
            </c:strRef>
          </c:cat>
          <c:val>
            <c:numRef>
              <c:f>Лист1!$D$2:$D$4</c:f>
              <c:numCache>
                <c:formatCode>\О\с\н\о\в\н\о\й</c:formatCode>
                <c:ptCount val="3"/>
                <c:pt idx="0">
                  <c:v>14600</c:v>
                </c:pt>
                <c:pt idx="1">
                  <c:v>14700</c:v>
                </c:pt>
                <c:pt idx="2">
                  <c:v>15000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Налог на имущество физических лиц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1214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1214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1214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2020год</c:v>
                </c:pt>
              </c:strCache>
            </c:strRef>
          </c:cat>
          <c:val>
            <c:numRef>
              <c:f>Лист1!$E$2:$E$4</c:f>
              <c:numCache>
                <c:formatCode>\О\с\н\о\в\н\о\й</c:formatCode>
                <c:ptCount val="3"/>
                <c:pt idx="0">
                  <c:v>3030</c:v>
                </c:pt>
                <c:pt idx="1">
                  <c:v>3100</c:v>
                </c:pt>
                <c:pt idx="2">
                  <c:v>3200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82465920"/>
        <c:axId val="82467456"/>
        <c:axId val="0"/>
      </c:bar3DChart>
      <c:catAx>
        <c:axId val="82465920"/>
        <c:scaling>
          <c:orientation val="minMax"/>
        </c:scaling>
        <c:delete val="0"/>
        <c:axPos val="b"/>
        <c:numFmt formatCode="\О\с\н\о\в\н\о\й" sourceLinked="0"/>
        <c:majorTickMark val="none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82467456"/>
        <c:crosses val="autoZero"/>
        <c:auto val="1"/>
        <c:lblAlgn val="ctr"/>
        <c:lblOffset val="100"/>
        <c:noMultiLvlLbl val="0"/>
      </c:catAx>
      <c:valAx>
        <c:axId val="8246745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8246592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2.2730850841348204E-3"/>
          <c:y val="1.8749999999999999E-2"/>
          <c:w val="0.99694595680586162"/>
          <c:h val="0.15787746062992131"/>
        </c:manualLayout>
      </c:layout>
      <c:overlay val="0"/>
    </c:legend>
    <c:plotVisOnly val="1"/>
    <c:dispBlanksAs val="gap"/>
    <c:showDLblsOverMax val="0"/>
  </c:chart>
  <c:spPr>
    <a:gradFill>
      <a:gsLst>
        <a:gs pos="0">
          <a:srgbClr val="FFFF00"/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  <a:ln>
      <a:gradFill>
        <a:gsLst>
          <a:gs pos="0">
            <a:srgbClr val="FFFF00"/>
          </a:gs>
          <a:gs pos="50000">
            <a:schemeClr val="accent1">
              <a:tint val="44500"/>
              <a:satMod val="160000"/>
            </a:schemeClr>
          </a:gs>
          <a:gs pos="100000">
            <a:schemeClr val="accent1">
              <a:tint val="23500"/>
              <a:satMod val="160000"/>
            </a:schemeClr>
          </a:gs>
        </a:gsLst>
        <a:lin ang="5400000" scaled="0"/>
      </a:gra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5391887763853872"/>
          <c:y val="4.9960875984251973E-2"/>
          <c:w val="0.44439782689917218"/>
          <c:h val="0.851435777559055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Аренда земли 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Лист1!$B$2:$B$4</c:f>
              <c:numCache>
                <c:formatCode>\О\с\н\о\в\н\о\й</c:formatCode>
                <c:ptCount val="3"/>
                <c:pt idx="0">
                  <c:v>158</c:v>
                </c:pt>
                <c:pt idx="1">
                  <c:v>161.9</c:v>
                </c:pt>
                <c:pt idx="2">
                  <c:v>165.2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Аренда имущества1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Лист1!$C$2:$C$4</c:f>
              <c:numCache>
                <c:formatCode>\О\с\н\о\в\н\о\й</c:formatCode>
                <c:ptCount val="3"/>
                <c:pt idx="0">
                  <c:v>2953</c:v>
                </c:pt>
                <c:pt idx="1">
                  <c:v>3026.9</c:v>
                </c:pt>
                <c:pt idx="2">
                  <c:v>3090.4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Продажа земли, имущества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Аренда имущества2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Продажа земли, имущества122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5BD078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5BD078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5BD078">
                  <a:lumMod val="75000"/>
                </a:srgbClr>
              </a:solidFill>
            </c:spPr>
          </c:dPt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Лист1!$F$2:$F$4</c:f>
              <c:numCache>
                <c:formatCode>\О\с\н\о\в\н\о\й</c:formatCode>
                <c:ptCount val="3"/>
                <c:pt idx="0">
                  <c:v>6722.9</c:v>
                </c:pt>
                <c:pt idx="1">
                  <c:v>7001.5</c:v>
                </c:pt>
                <c:pt idx="2">
                  <c:v>7149.1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Аренда имущества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Аренда земли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2653952"/>
        <c:axId val="82655488"/>
        <c:axId val="0"/>
      </c:bar3DChart>
      <c:catAx>
        <c:axId val="82653952"/>
        <c:scaling>
          <c:orientation val="minMax"/>
        </c:scaling>
        <c:delete val="0"/>
        <c:axPos val="b"/>
        <c:numFmt formatCode="\О\с\н\о\в\н\о\й" sourceLinked="0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82655488"/>
        <c:crosses val="autoZero"/>
        <c:auto val="1"/>
        <c:lblAlgn val="ctr"/>
        <c:lblOffset val="100"/>
        <c:noMultiLvlLbl val="0"/>
      </c:catAx>
      <c:valAx>
        <c:axId val="8265548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2653952"/>
        <c:crosses val="autoZero"/>
        <c:crossBetween val="between"/>
      </c:valAx>
      <c:spPr>
        <a:gradFill>
          <a:gsLst>
            <a:gs pos="0">
              <a:srgbClr val="FFFF00"/>
            </a:gs>
            <a:gs pos="50000">
              <a:srgbClr val="31B6FD">
                <a:tint val="44500"/>
                <a:satMod val="160000"/>
              </a:srgbClr>
            </a:gs>
            <a:gs pos="100000">
              <a:srgbClr val="31B6F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l"/>
      <c:legendEntry>
        <c:idx val="2"/>
        <c:delete val="1"/>
      </c:legendEntry>
      <c:legendEntry>
        <c:idx val="3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8.952761844785901E-3"/>
          <c:y val="0.21249384842519692"/>
          <c:w val="0.40736863995563571"/>
          <c:h val="0.55001230314960614"/>
        </c:manualLayout>
      </c:layout>
      <c:overlay val="0"/>
      <c:spPr>
        <a:gradFill>
          <a:gsLst>
            <a:gs pos="0">
              <a:srgbClr val="FFFF00"/>
            </a:gs>
            <a:gs pos="50000">
              <a:srgbClr val="31B6FD">
                <a:tint val="44500"/>
                <a:satMod val="160000"/>
              </a:srgbClr>
            </a:gs>
            <a:gs pos="100000">
              <a:srgbClr val="31B6FD">
                <a:tint val="23500"/>
                <a:satMod val="160000"/>
              </a:srgbClr>
            </a:gs>
          </a:gsLst>
          <a:lin ang="5400000" scaled="0"/>
        </a:gradFill>
      </c:spPr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-7.3129051226789683E-4"/>
                  <c:y val="-0.1654383968127345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548412578900901E-2"/>
                  <c:y val="6.731554972375088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20334356311038823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628207338320577"/>
                  <c:y val="-0.1592851110362958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/>
                      <a:t>Жилищно-коммунальное хозяйство
</a:t>
                    </a:r>
                    <a:r>
                      <a:rPr lang="ru-RU" smtClean="0"/>
                      <a:t>66%</a:t>
                    </a:r>
                    <a:endParaRPr lang="ru-RU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безопасность и правоохр. деятельность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Физическая культура и спорт</c:v>
                </c:pt>
                <c:pt idx="5">
                  <c:v>Жилищно-коммунальное хозяйство</c:v>
                </c:pt>
                <c:pt idx="6">
                  <c:v>Социальная политика</c:v>
                </c:pt>
                <c:pt idx="7">
                  <c:v>Средства массовой информации</c:v>
                </c:pt>
              </c:strCache>
            </c:strRef>
          </c:cat>
          <c:val>
            <c:numRef>
              <c:f>Лист1!$B$2:$B$9</c:f>
              <c:numCache>
                <c:formatCode>\О\с\н\о\в\н\о\й</c:formatCode>
                <c:ptCount val="8"/>
                <c:pt idx="0">
                  <c:v>9377300</c:v>
                </c:pt>
                <c:pt idx="1">
                  <c:v>103000</c:v>
                </c:pt>
                <c:pt idx="2">
                  <c:v>2120000</c:v>
                </c:pt>
                <c:pt idx="3" formatCode="#,##0">
                  <c:v>500000</c:v>
                </c:pt>
                <c:pt idx="4" formatCode="#,##0">
                  <c:v>150000</c:v>
                </c:pt>
                <c:pt idx="5">
                  <c:v>14080900</c:v>
                </c:pt>
                <c:pt idx="6">
                  <c:v>599760</c:v>
                </c:pt>
                <c:pt idx="7" formatCode="#,##0">
                  <c:v>282200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6FC02A-3E2A-4FF5-B69C-99CCF2DBFAF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7933E4-381F-4D66-B31B-0856E48A9E0C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Жилищное хозяйство</a:t>
          </a:r>
          <a:endParaRPr lang="ru-RU" dirty="0">
            <a:solidFill>
              <a:schemeClr val="tx1"/>
            </a:solidFill>
          </a:endParaRPr>
        </a:p>
      </dgm:t>
    </dgm:pt>
    <dgm:pt modelId="{D308B593-F093-44D7-A905-6F5544E6F1DC}" type="parTrans" cxnId="{39CAA808-D05A-4B97-9605-57B4726E07E5}">
      <dgm:prSet/>
      <dgm:spPr/>
      <dgm:t>
        <a:bodyPr/>
        <a:lstStyle/>
        <a:p>
          <a:endParaRPr lang="ru-RU"/>
        </a:p>
      </dgm:t>
    </dgm:pt>
    <dgm:pt modelId="{4AAFCFE9-A681-4C04-8C8D-15519BD89002}" type="sibTrans" cxnId="{39CAA808-D05A-4B97-9605-57B4726E07E5}">
      <dgm:prSet/>
      <dgm:spPr/>
      <dgm:t>
        <a:bodyPr/>
        <a:lstStyle/>
        <a:p>
          <a:endParaRPr lang="ru-RU"/>
        </a:p>
      </dgm:t>
    </dgm:pt>
    <dgm:pt modelId="{74EB7364-7529-4135-9DB8-EE7D8E5E96F8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2018 год </a:t>
          </a:r>
          <a:r>
            <a:rPr lang="ru-RU" dirty="0" smtClean="0">
              <a:solidFill>
                <a:schemeClr val="tx1"/>
              </a:solidFill>
            </a:rPr>
            <a:t>353,5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r>
            <a:rPr lang="ru-RU" dirty="0" smtClean="0">
              <a:solidFill>
                <a:schemeClr val="tx1"/>
              </a:solidFill>
            </a:rPr>
            <a:t>.</a:t>
          </a:r>
          <a:endParaRPr lang="ru-RU" dirty="0">
            <a:solidFill>
              <a:schemeClr val="tx1"/>
            </a:solidFill>
          </a:endParaRPr>
        </a:p>
      </dgm:t>
    </dgm:pt>
    <dgm:pt modelId="{804E0915-305D-4CD2-9E3E-EE79D3385DF8}" type="parTrans" cxnId="{15FE5858-A6A3-438C-91A1-CDA291A0FC37}">
      <dgm:prSet/>
      <dgm:spPr/>
      <dgm:t>
        <a:bodyPr/>
        <a:lstStyle/>
        <a:p>
          <a:endParaRPr lang="ru-RU"/>
        </a:p>
      </dgm:t>
    </dgm:pt>
    <dgm:pt modelId="{F5ACC7CB-E82B-4DA8-8F2D-466887A242A2}" type="sibTrans" cxnId="{15FE5858-A6A3-438C-91A1-CDA291A0FC37}">
      <dgm:prSet/>
      <dgm:spPr/>
      <dgm:t>
        <a:bodyPr/>
        <a:lstStyle/>
        <a:p>
          <a:endParaRPr lang="ru-RU"/>
        </a:p>
      </dgm:t>
    </dgm:pt>
    <dgm:pt modelId="{C5E04F43-585E-4C15-BDE7-713915512AA9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2020 год </a:t>
          </a:r>
          <a:r>
            <a:rPr lang="ru-RU" dirty="0" smtClean="0">
              <a:solidFill>
                <a:schemeClr val="tx1"/>
              </a:solidFill>
            </a:rPr>
            <a:t>353,5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r>
            <a:rPr lang="ru-RU" dirty="0" smtClean="0">
              <a:solidFill>
                <a:schemeClr val="tx1"/>
              </a:solidFill>
            </a:rPr>
            <a:t>.</a:t>
          </a:r>
          <a:endParaRPr lang="ru-RU" dirty="0"/>
        </a:p>
      </dgm:t>
    </dgm:pt>
    <dgm:pt modelId="{9963734D-BA4B-4B8E-B3C5-1D680A32E1E6}" type="parTrans" cxnId="{0801903A-10B9-4287-8764-683F312A0B1C}">
      <dgm:prSet/>
      <dgm:spPr/>
      <dgm:t>
        <a:bodyPr/>
        <a:lstStyle/>
        <a:p>
          <a:endParaRPr lang="ru-RU"/>
        </a:p>
      </dgm:t>
    </dgm:pt>
    <dgm:pt modelId="{AF596A07-13B4-4E32-9754-5CC12A6C96DF}" type="sibTrans" cxnId="{0801903A-10B9-4287-8764-683F312A0B1C}">
      <dgm:prSet/>
      <dgm:spPr/>
      <dgm:t>
        <a:bodyPr/>
        <a:lstStyle/>
        <a:p>
          <a:endParaRPr lang="ru-RU"/>
        </a:p>
      </dgm:t>
    </dgm:pt>
    <dgm:pt modelId="{EAE53672-BEDC-4084-A4BD-CF25D9098764}">
      <dgm:prSet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2019 год </a:t>
          </a:r>
          <a:r>
            <a:rPr lang="ru-RU" dirty="0" smtClean="0">
              <a:solidFill>
                <a:schemeClr val="tx1"/>
              </a:solidFill>
            </a:rPr>
            <a:t>353,5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r>
            <a:rPr lang="ru-RU" dirty="0" smtClean="0"/>
            <a:t>.</a:t>
          </a:r>
          <a:endParaRPr lang="ru-RU" dirty="0"/>
        </a:p>
      </dgm:t>
    </dgm:pt>
    <dgm:pt modelId="{57069D33-10A0-44B1-9E93-BDC2B94C04F6}" type="parTrans" cxnId="{7D53BD7C-B383-41B2-904A-878165FC1FA6}">
      <dgm:prSet/>
      <dgm:spPr/>
      <dgm:t>
        <a:bodyPr/>
        <a:lstStyle/>
        <a:p>
          <a:endParaRPr lang="ru-RU"/>
        </a:p>
      </dgm:t>
    </dgm:pt>
    <dgm:pt modelId="{EFD7F7C7-2DFC-4C4B-84C7-35AAAADAACAC}" type="sibTrans" cxnId="{7D53BD7C-B383-41B2-904A-878165FC1FA6}">
      <dgm:prSet/>
      <dgm:spPr/>
      <dgm:t>
        <a:bodyPr/>
        <a:lstStyle/>
        <a:p>
          <a:endParaRPr lang="ru-RU"/>
        </a:p>
      </dgm:t>
    </dgm:pt>
    <dgm:pt modelId="{39F2BA13-87C9-4DC1-9B8D-27A7E738B4D7}" type="pres">
      <dgm:prSet presAssocID="{6D6FC02A-3E2A-4FF5-B69C-99CCF2DBFAF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26A11F-5440-45DF-9C4E-C61CBF45AD22}" type="pres">
      <dgm:prSet presAssocID="{087933E4-381F-4D66-B31B-0856E48A9E0C}" presName="centerShape" presStyleLbl="node0" presStyleIdx="0" presStyleCnt="1" custScaleX="159638" custScaleY="91602"/>
      <dgm:spPr/>
      <dgm:t>
        <a:bodyPr/>
        <a:lstStyle/>
        <a:p>
          <a:endParaRPr lang="ru-RU"/>
        </a:p>
      </dgm:t>
    </dgm:pt>
    <dgm:pt modelId="{1E003FD5-D1BF-4447-A898-5D41AB71E768}" type="pres">
      <dgm:prSet presAssocID="{804E0915-305D-4CD2-9E3E-EE79D3385DF8}" presName="Name9" presStyleLbl="parChTrans1D2" presStyleIdx="0" presStyleCnt="3"/>
      <dgm:spPr/>
      <dgm:t>
        <a:bodyPr/>
        <a:lstStyle/>
        <a:p>
          <a:endParaRPr lang="ru-RU"/>
        </a:p>
      </dgm:t>
    </dgm:pt>
    <dgm:pt modelId="{3B1F6796-EA9F-4477-B111-C2A9B24BFB46}" type="pres">
      <dgm:prSet presAssocID="{804E0915-305D-4CD2-9E3E-EE79D3385DF8}" presName="connTx" presStyleLbl="parChTrans1D2" presStyleIdx="0" presStyleCnt="3"/>
      <dgm:spPr/>
      <dgm:t>
        <a:bodyPr/>
        <a:lstStyle/>
        <a:p>
          <a:endParaRPr lang="ru-RU"/>
        </a:p>
      </dgm:t>
    </dgm:pt>
    <dgm:pt modelId="{4F07C3E8-57F6-4CA0-AEC6-F5521E847AAE}" type="pres">
      <dgm:prSet presAssocID="{74EB7364-7529-4135-9DB8-EE7D8E5E96F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92AE7-42AF-4A36-8315-29AB5797B781}" type="pres">
      <dgm:prSet presAssocID="{9963734D-BA4B-4B8E-B3C5-1D680A32E1E6}" presName="Name9" presStyleLbl="parChTrans1D2" presStyleIdx="1" presStyleCnt="3"/>
      <dgm:spPr/>
      <dgm:t>
        <a:bodyPr/>
        <a:lstStyle/>
        <a:p>
          <a:endParaRPr lang="ru-RU"/>
        </a:p>
      </dgm:t>
    </dgm:pt>
    <dgm:pt modelId="{E6B059A1-CC2B-43D8-B6C7-B29B766E026D}" type="pres">
      <dgm:prSet presAssocID="{9963734D-BA4B-4B8E-B3C5-1D680A32E1E6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0CADE02-2D94-40C7-A48E-4AD434F24629}" type="pres">
      <dgm:prSet presAssocID="{C5E04F43-585E-4C15-BDE7-713915512A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269A9-8165-432B-A5C5-0A99F4E590DF}" type="pres">
      <dgm:prSet presAssocID="{57069D33-10A0-44B1-9E93-BDC2B94C04F6}" presName="Name9" presStyleLbl="parChTrans1D2" presStyleIdx="2" presStyleCnt="3"/>
      <dgm:spPr/>
      <dgm:t>
        <a:bodyPr/>
        <a:lstStyle/>
        <a:p>
          <a:endParaRPr lang="ru-RU"/>
        </a:p>
      </dgm:t>
    </dgm:pt>
    <dgm:pt modelId="{B5BF59E2-DDD2-42B9-AF9F-F2953651DF7B}" type="pres">
      <dgm:prSet presAssocID="{57069D33-10A0-44B1-9E93-BDC2B94C04F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5CCB86F-9208-4CBC-81E9-EACAD5A9DEB9}" type="pres">
      <dgm:prSet presAssocID="{EAE53672-BEDC-4084-A4BD-CF25D909876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AF3346-51A2-4D6C-85AD-E266407BB164}" type="presOf" srcId="{804E0915-305D-4CD2-9E3E-EE79D3385DF8}" destId="{3B1F6796-EA9F-4477-B111-C2A9B24BFB46}" srcOrd="1" destOrd="0" presId="urn:microsoft.com/office/officeart/2005/8/layout/radial1"/>
    <dgm:cxn modelId="{F53990DB-8908-49A8-A666-43C7F4B2CEDD}" type="presOf" srcId="{74EB7364-7529-4135-9DB8-EE7D8E5E96F8}" destId="{4F07C3E8-57F6-4CA0-AEC6-F5521E847AAE}" srcOrd="0" destOrd="0" presId="urn:microsoft.com/office/officeart/2005/8/layout/radial1"/>
    <dgm:cxn modelId="{9E644F82-D811-468B-B282-C7C69F110F50}" type="presOf" srcId="{57069D33-10A0-44B1-9E93-BDC2B94C04F6}" destId="{B5BF59E2-DDD2-42B9-AF9F-F2953651DF7B}" srcOrd="1" destOrd="0" presId="urn:microsoft.com/office/officeart/2005/8/layout/radial1"/>
    <dgm:cxn modelId="{0801903A-10B9-4287-8764-683F312A0B1C}" srcId="{087933E4-381F-4D66-B31B-0856E48A9E0C}" destId="{C5E04F43-585E-4C15-BDE7-713915512AA9}" srcOrd="1" destOrd="0" parTransId="{9963734D-BA4B-4B8E-B3C5-1D680A32E1E6}" sibTransId="{AF596A07-13B4-4E32-9754-5CC12A6C96DF}"/>
    <dgm:cxn modelId="{1CB2B539-D77A-4D07-8DB5-BBB50E00C443}" type="presOf" srcId="{9963734D-BA4B-4B8E-B3C5-1D680A32E1E6}" destId="{1BE92AE7-42AF-4A36-8315-29AB5797B781}" srcOrd="0" destOrd="0" presId="urn:microsoft.com/office/officeart/2005/8/layout/radial1"/>
    <dgm:cxn modelId="{AF578429-B631-4DD7-BC45-20CE19786C62}" type="presOf" srcId="{C5E04F43-585E-4C15-BDE7-713915512AA9}" destId="{D0CADE02-2D94-40C7-A48E-4AD434F24629}" srcOrd="0" destOrd="0" presId="urn:microsoft.com/office/officeart/2005/8/layout/radial1"/>
    <dgm:cxn modelId="{38C503CC-8058-4624-8A25-22E4BA42C802}" type="presOf" srcId="{087933E4-381F-4D66-B31B-0856E48A9E0C}" destId="{0026A11F-5440-45DF-9C4E-C61CBF45AD22}" srcOrd="0" destOrd="0" presId="urn:microsoft.com/office/officeart/2005/8/layout/radial1"/>
    <dgm:cxn modelId="{7D53BD7C-B383-41B2-904A-878165FC1FA6}" srcId="{087933E4-381F-4D66-B31B-0856E48A9E0C}" destId="{EAE53672-BEDC-4084-A4BD-CF25D9098764}" srcOrd="2" destOrd="0" parTransId="{57069D33-10A0-44B1-9E93-BDC2B94C04F6}" sibTransId="{EFD7F7C7-2DFC-4C4B-84C7-35AAAADAACAC}"/>
    <dgm:cxn modelId="{39CAA808-D05A-4B97-9605-57B4726E07E5}" srcId="{6D6FC02A-3E2A-4FF5-B69C-99CCF2DBFAF1}" destId="{087933E4-381F-4D66-B31B-0856E48A9E0C}" srcOrd="0" destOrd="0" parTransId="{D308B593-F093-44D7-A905-6F5544E6F1DC}" sibTransId="{4AAFCFE9-A681-4C04-8C8D-15519BD89002}"/>
    <dgm:cxn modelId="{390B9F9A-0C6C-477E-AB92-016706CE1393}" type="presOf" srcId="{6D6FC02A-3E2A-4FF5-B69C-99CCF2DBFAF1}" destId="{39F2BA13-87C9-4DC1-9B8D-27A7E738B4D7}" srcOrd="0" destOrd="0" presId="urn:microsoft.com/office/officeart/2005/8/layout/radial1"/>
    <dgm:cxn modelId="{B6A1A992-71F9-4211-B118-B3422DC1074B}" type="presOf" srcId="{9963734D-BA4B-4B8E-B3C5-1D680A32E1E6}" destId="{E6B059A1-CC2B-43D8-B6C7-B29B766E026D}" srcOrd="1" destOrd="0" presId="urn:microsoft.com/office/officeart/2005/8/layout/radial1"/>
    <dgm:cxn modelId="{15FE5858-A6A3-438C-91A1-CDA291A0FC37}" srcId="{087933E4-381F-4D66-B31B-0856E48A9E0C}" destId="{74EB7364-7529-4135-9DB8-EE7D8E5E96F8}" srcOrd="0" destOrd="0" parTransId="{804E0915-305D-4CD2-9E3E-EE79D3385DF8}" sibTransId="{F5ACC7CB-E82B-4DA8-8F2D-466887A242A2}"/>
    <dgm:cxn modelId="{85F1C40C-22CF-46BA-A833-5B9101370743}" type="presOf" srcId="{57069D33-10A0-44B1-9E93-BDC2B94C04F6}" destId="{31C269A9-8165-432B-A5C5-0A99F4E590DF}" srcOrd="0" destOrd="0" presId="urn:microsoft.com/office/officeart/2005/8/layout/radial1"/>
    <dgm:cxn modelId="{E25BE025-0B0A-4294-821F-2BF86142EB7E}" type="presOf" srcId="{804E0915-305D-4CD2-9E3E-EE79D3385DF8}" destId="{1E003FD5-D1BF-4447-A898-5D41AB71E768}" srcOrd="0" destOrd="0" presId="urn:microsoft.com/office/officeart/2005/8/layout/radial1"/>
    <dgm:cxn modelId="{91828757-0D9E-43CF-8EE6-FD2AF46F8389}" type="presOf" srcId="{EAE53672-BEDC-4084-A4BD-CF25D9098764}" destId="{D5CCB86F-9208-4CBC-81E9-EACAD5A9DEB9}" srcOrd="0" destOrd="0" presId="urn:microsoft.com/office/officeart/2005/8/layout/radial1"/>
    <dgm:cxn modelId="{8E788C61-0A68-4ABA-B9F8-7B1325A2E2B9}" type="presParOf" srcId="{39F2BA13-87C9-4DC1-9B8D-27A7E738B4D7}" destId="{0026A11F-5440-45DF-9C4E-C61CBF45AD22}" srcOrd="0" destOrd="0" presId="urn:microsoft.com/office/officeart/2005/8/layout/radial1"/>
    <dgm:cxn modelId="{FEEEAD6C-68C1-4246-82F8-963C92E4BAAA}" type="presParOf" srcId="{39F2BA13-87C9-4DC1-9B8D-27A7E738B4D7}" destId="{1E003FD5-D1BF-4447-A898-5D41AB71E768}" srcOrd="1" destOrd="0" presId="urn:microsoft.com/office/officeart/2005/8/layout/radial1"/>
    <dgm:cxn modelId="{29F8DC0B-2E97-4959-B103-510D5B42F9B0}" type="presParOf" srcId="{1E003FD5-D1BF-4447-A898-5D41AB71E768}" destId="{3B1F6796-EA9F-4477-B111-C2A9B24BFB46}" srcOrd="0" destOrd="0" presId="urn:microsoft.com/office/officeart/2005/8/layout/radial1"/>
    <dgm:cxn modelId="{572F7EAA-D899-4A38-9661-1310FF4B9662}" type="presParOf" srcId="{39F2BA13-87C9-4DC1-9B8D-27A7E738B4D7}" destId="{4F07C3E8-57F6-4CA0-AEC6-F5521E847AAE}" srcOrd="2" destOrd="0" presId="urn:microsoft.com/office/officeart/2005/8/layout/radial1"/>
    <dgm:cxn modelId="{793AB3E4-9009-44C6-B311-5A4EBCE0F067}" type="presParOf" srcId="{39F2BA13-87C9-4DC1-9B8D-27A7E738B4D7}" destId="{1BE92AE7-42AF-4A36-8315-29AB5797B781}" srcOrd="3" destOrd="0" presId="urn:microsoft.com/office/officeart/2005/8/layout/radial1"/>
    <dgm:cxn modelId="{A5BDD0C9-CB31-40E2-9F0E-A03B328844AB}" type="presParOf" srcId="{1BE92AE7-42AF-4A36-8315-29AB5797B781}" destId="{E6B059A1-CC2B-43D8-B6C7-B29B766E026D}" srcOrd="0" destOrd="0" presId="urn:microsoft.com/office/officeart/2005/8/layout/radial1"/>
    <dgm:cxn modelId="{FDA021D0-16FC-469E-B4ED-49884F9088B8}" type="presParOf" srcId="{39F2BA13-87C9-4DC1-9B8D-27A7E738B4D7}" destId="{D0CADE02-2D94-40C7-A48E-4AD434F24629}" srcOrd="4" destOrd="0" presId="urn:microsoft.com/office/officeart/2005/8/layout/radial1"/>
    <dgm:cxn modelId="{4970F16A-7211-465F-9F49-F0A0198CF4AD}" type="presParOf" srcId="{39F2BA13-87C9-4DC1-9B8D-27A7E738B4D7}" destId="{31C269A9-8165-432B-A5C5-0A99F4E590DF}" srcOrd="5" destOrd="0" presId="urn:microsoft.com/office/officeart/2005/8/layout/radial1"/>
    <dgm:cxn modelId="{1336AF1B-B53C-499B-A451-B19F44AFA879}" type="presParOf" srcId="{31C269A9-8165-432B-A5C5-0A99F4E590DF}" destId="{B5BF59E2-DDD2-42B9-AF9F-F2953651DF7B}" srcOrd="0" destOrd="0" presId="urn:microsoft.com/office/officeart/2005/8/layout/radial1"/>
    <dgm:cxn modelId="{7E5815C9-C91D-40FD-8834-D21E4205445F}" type="presParOf" srcId="{39F2BA13-87C9-4DC1-9B8D-27A7E738B4D7}" destId="{D5CCB86F-9208-4CBC-81E9-EACAD5A9DEB9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6FC02A-3E2A-4FF5-B69C-99CCF2DBFAF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7933E4-381F-4D66-B31B-0856E48A9E0C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Благоустройство</a:t>
          </a:r>
          <a:endParaRPr lang="ru-RU" dirty="0">
            <a:solidFill>
              <a:schemeClr val="tx1"/>
            </a:solidFill>
          </a:endParaRPr>
        </a:p>
      </dgm:t>
    </dgm:pt>
    <dgm:pt modelId="{D308B593-F093-44D7-A905-6F5544E6F1DC}" type="parTrans" cxnId="{39CAA808-D05A-4B97-9605-57B4726E07E5}">
      <dgm:prSet/>
      <dgm:spPr/>
      <dgm:t>
        <a:bodyPr/>
        <a:lstStyle/>
        <a:p>
          <a:endParaRPr lang="ru-RU"/>
        </a:p>
      </dgm:t>
    </dgm:pt>
    <dgm:pt modelId="{4AAFCFE9-A681-4C04-8C8D-15519BD89002}" type="sibTrans" cxnId="{39CAA808-D05A-4B97-9605-57B4726E07E5}">
      <dgm:prSet/>
      <dgm:spPr/>
      <dgm:t>
        <a:bodyPr/>
        <a:lstStyle/>
        <a:p>
          <a:endParaRPr lang="ru-RU"/>
        </a:p>
      </dgm:t>
    </dgm:pt>
    <dgm:pt modelId="{74EB7364-7529-4135-9DB8-EE7D8E5E96F8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2018 год 13 </a:t>
          </a:r>
          <a:r>
            <a:rPr lang="ru-RU" dirty="0" smtClean="0">
              <a:solidFill>
                <a:schemeClr val="tx1"/>
              </a:solidFill>
            </a:rPr>
            <a:t>940,1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r>
            <a:rPr lang="ru-RU" dirty="0" smtClean="0">
              <a:solidFill>
                <a:schemeClr val="tx1"/>
              </a:solidFill>
            </a:rPr>
            <a:t>.</a:t>
          </a:r>
          <a:endParaRPr lang="ru-RU" dirty="0">
            <a:solidFill>
              <a:schemeClr val="tx1"/>
            </a:solidFill>
          </a:endParaRPr>
        </a:p>
      </dgm:t>
    </dgm:pt>
    <dgm:pt modelId="{804E0915-305D-4CD2-9E3E-EE79D3385DF8}" type="parTrans" cxnId="{15FE5858-A6A3-438C-91A1-CDA291A0FC37}">
      <dgm:prSet/>
      <dgm:spPr/>
      <dgm:t>
        <a:bodyPr/>
        <a:lstStyle/>
        <a:p>
          <a:endParaRPr lang="ru-RU"/>
        </a:p>
      </dgm:t>
    </dgm:pt>
    <dgm:pt modelId="{F5ACC7CB-E82B-4DA8-8F2D-466887A242A2}" type="sibTrans" cxnId="{15FE5858-A6A3-438C-91A1-CDA291A0FC37}">
      <dgm:prSet/>
      <dgm:spPr/>
      <dgm:t>
        <a:bodyPr/>
        <a:lstStyle/>
        <a:p>
          <a:endParaRPr lang="ru-RU"/>
        </a:p>
      </dgm:t>
    </dgm:pt>
    <dgm:pt modelId="{C5E04F43-585E-4C15-BDE7-713915512AA9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2020 год  14 </a:t>
          </a:r>
          <a:r>
            <a:rPr lang="ru-RU" dirty="0" smtClean="0">
              <a:solidFill>
                <a:schemeClr val="tx1"/>
              </a:solidFill>
            </a:rPr>
            <a:t>940,1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r>
            <a:rPr lang="ru-RU" dirty="0" smtClean="0">
              <a:solidFill>
                <a:schemeClr val="tx1"/>
              </a:solidFill>
            </a:rPr>
            <a:t>.</a:t>
          </a:r>
          <a:endParaRPr lang="ru-RU" dirty="0"/>
        </a:p>
      </dgm:t>
    </dgm:pt>
    <dgm:pt modelId="{9963734D-BA4B-4B8E-B3C5-1D680A32E1E6}" type="parTrans" cxnId="{0801903A-10B9-4287-8764-683F312A0B1C}">
      <dgm:prSet/>
      <dgm:spPr/>
      <dgm:t>
        <a:bodyPr/>
        <a:lstStyle/>
        <a:p>
          <a:endParaRPr lang="ru-RU"/>
        </a:p>
      </dgm:t>
    </dgm:pt>
    <dgm:pt modelId="{AF596A07-13B4-4E32-9754-5CC12A6C96DF}" type="sibTrans" cxnId="{0801903A-10B9-4287-8764-683F312A0B1C}">
      <dgm:prSet/>
      <dgm:spPr/>
      <dgm:t>
        <a:bodyPr/>
        <a:lstStyle/>
        <a:p>
          <a:endParaRPr lang="ru-RU"/>
        </a:p>
      </dgm:t>
    </dgm:pt>
    <dgm:pt modelId="{EAE53672-BEDC-4084-A4BD-CF25D9098764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2019 год </a:t>
          </a:r>
          <a:r>
            <a:rPr lang="ru-RU" dirty="0" smtClean="0">
              <a:solidFill>
                <a:schemeClr val="tx1"/>
              </a:solidFill>
            </a:rPr>
            <a:t>14440,1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r>
            <a:rPr lang="ru-RU" dirty="0" smtClean="0"/>
            <a:t>.</a:t>
          </a:r>
          <a:endParaRPr lang="ru-RU" dirty="0"/>
        </a:p>
      </dgm:t>
    </dgm:pt>
    <dgm:pt modelId="{57069D33-10A0-44B1-9E93-BDC2B94C04F6}" type="parTrans" cxnId="{7D53BD7C-B383-41B2-904A-878165FC1FA6}">
      <dgm:prSet/>
      <dgm:spPr/>
      <dgm:t>
        <a:bodyPr/>
        <a:lstStyle/>
        <a:p>
          <a:endParaRPr lang="ru-RU"/>
        </a:p>
      </dgm:t>
    </dgm:pt>
    <dgm:pt modelId="{EFD7F7C7-2DFC-4C4B-84C7-35AAAADAACAC}" type="sibTrans" cxnId="{7D53BD7C-B383-41B2-904A-878165FC1FA6}">
      <dgm:prSet/>
      <dgm:spPr/>
      <dgm:t>
        <a:bodyPr/>
        <a:lstStyle/>
        <a:p>
          <a:endParaRPr lang="ru-RU"/>
        </a:p>
      </dgm:t>
    </dgm:pt>
    <dgm:pt modelId="{39F2BA13-87C9-4DC1-9B8D-27A7E738B4D7}" type="pres">
      <dgm:prSet presAssocID="{6D6FC02A-3E2A-4FF5-B69C-99CCF2DBFAF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26A11F-5440-45DF-9C4E-C61CBF45AD22}" type="pres">
      <dgm:prSet presAssocID="{087933E4-381F-4D66-B31B-0856E48A9E0C}" presName="centerShape" presStyleLbl="node0" presStyleIdx="0" presStyleCnt="1" custScaleX="190365" custScaleY="91602"/>
      <dgm:spPr/>
      <dgm:t>
        <a:bodyPr/>
        <a:lstStyle/>
        <a:p>
          <a:endParaRPr lang="ru-RU"/>
        </a:p>
      </dgm:t>
    </dgm:pt>
    <dgm:pt modelId="{1E003FD5-D1BF-4447-A898-5D41AB71E768}" type="pres">
      <dgm:prSet presAssocID="{804E0915-305D-4CD2-9E3E-EE79D3385DF8}" presName="Name9" presStyleLbl="parChTrans1D2" presStyleIdx="0" presStyleCnt="3"/>
      <dgm:spPr/>
      <dgm:t>
        <a:bodyPr/>
        <a:lstStyle/>
        <a:p>
          <a:endParaRPr lang="ru-RU"/>
        </a:p>
      </dgm:t>
    </dgm:pt>
    <dgm:pt modelId="{3B1F6796-EA9F-4477-B111-C2A9B24BFB46}" type="pres">
      <dgm:prSet presAssocID="{804E0915-305D-4CD2-9E3E-EE79D3385DF8}" presName="connTx" presStyleLbl="parChTrans1D2" presStyleIdx="0" presStyleCnt="3"/>
      <dgm:spPr/>
      <dgm:t>
        <a:bodyPr/>
        <a:lstStyle/>
        <a:p>
          <a:endParaRPr lang="ru-RU"/>
        </a:p>
      </dgm:t>
    </dgm:pt>
    <dgm:pt modelId="{4F07C3E8-57F6-4CA0-AEC6-F5521E847AAE}" type="pres">
      <dgm:prSet presAssocID="{74EB7364-7529-4135-9DB8-EE7D8E5E96F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92AE7-42AF-4A36-8315-29AB5797B781}" type="pres">
      <dgm:prSet presAssocID="{9963734D-BA4B-4B8E-B3C5-1D680A32E1E6}" presName="Name9" presStyleLbl="parChTrans1D2" presStyleIdx="1" presStyleCnt="3"/>
      <dgm:spPr/>
      <dgm:t>
        <a:bodyPr/>
        <a:lstStyle/>
        <a:p>
          <a:endParaRPr lang="ru-RU"/>
        </a:p>
      </dgm:t>
    </dgm:pt>
    <dgm:pt modelId="{E6B059A1-CC2B-43D8-B6C7-B29B766E026D}" type="pres">
      <dgm:prSet presAssocID="{9963734D-BA4B-4B8E-B3C5-1D680A32E1E6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0CADE02-2D94-40C7-A48E-4AD434F24629}" type="pres">
      <dgm:prSet presAssocID="{C5E04F43-585E-4C15-BDE7-713915512A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269A9-8165-432B-A5C5-0A99F4E590DF}" type="pres">
      <dgm:prSet presAssocID="{57069D33-10A0-44B1-9E93-BDC2B94C04F6}" presName="Name9" presStyleLbl="parChTrans1D2" presStyleIdx="2" presStyleCnt="3"/>
      <dgm:spPr/>
      <dgm:t>
        <a:bodyPr/>
        <a:lstStyle/>
        <a:p>
          <a:endParaRPr lang="ru-RU"/>
        </a:p>
      </dgm:t>
    </dgm:pt>
    <dgm:pt modelId="{B5BF59E2-DDD2-42B9-AF9F-F2953651DF7B}" type="pres">
      <dgm:prSet presAssocID="{57069D33-10A0-44B1-9E93-BDC2B94C04F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5CCB86F-9208-4CBC-81E9-EACAD5A9DEB9}" type="pres">
      <dgm:prSet presAssocID="{EAE53672-BEDC-4084-A4BD-CF25D909876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26C076-D241-40E5-B3B0-1E8838A86A2C}" type="presOf" srcId="{9963734D-BA4B-4B8E-B3C5-1D680A32E1E6}" destId="{1BE92AE7-42AF-4A36-8315-29AB5797B781}" srcOrd="0" destOrd="0" presId="urn:microsoft.com/office/officeart/2005/8/layout/radial1"/>
    <dgm:cxn modelId="{0801903A-10B9-4287-8764-683F312A0B1C}" srcId="{087933E4-381F-4D66-B31B-0856E48A9E0C}" destId="{C5E04F43-585E-4C15-BDE7-713915512AA9}" srcOrd="1" destOrd="0" parTransId="{9963734D-BA4B-4B8E-B3C5-1D680A32E1E6}" sibTransId="{AF596A07-13B4-4E32-9754-5CC12A6C96DF}"/>
    <dgm:cxn modelId="{CCB303A2-EF27-4DF3-8CA7-A4EF5036D5FD}" type="presOf" srcId="{9963734D-BA4B-4B8E-B3C5-1D680A32E1E6}" destId="{E6B059A1-CC2B-43D8-B6C7-B29B766E026D}" srcOrd="1" destOrd="0" presId="urn:microsoft.com/office/officeart/2005/8/layout/radial1"/>
    <dgm:cxn modelId="{9FE166FA-D175-46B2-AF1D-AEBD0D879C81}" type="presOf" srcId="{74EB7364-7529-4135-9DB8-EE7D8E5E96F8}" destId="{4F07C3E8-57F6-4CA0-AEC6-F5521E847AAE}" srcOrd="0" destOrd="0" presId="urn:microsoft.com/office/officeart/2005/8/layout/radial1"/>
    <dgm:cxn modelId="{E59CA2DD-317B-4E15-AC90-E809BD9B6B30}" type="presOf" srcId="{804E0915-305D-4CD2-9E3E-EE79D3385DF8}" destId="{3B1F6796-EA9F-4477-B111-C2A9B24BFB46}" srcOrd="1" destOrd="0" presId="urn:microsoft.com/office/officeart/2005/8/layout/radial1"/>
    <dgm:cxn modelId="{9B783950-62B9-48A9-92BB-088290751A08}" type="presOf" srcId="{57069D33-10A0-44B1-9E93-BDC2B94C04F6}" destId="{31C269A9-8165-432B-A5C5-0A99F4E590DF}" srcOrd="0" destOrd="0" presId="urn:microsoft.com/office/officeart/2005/8/layout/radial1"/>
    <dgm:cxn modelId="{7D53BD7C-B383-41B2-904A-878165FC1FA6}" srcId="{087933E4-381F-4D66-B31B-0856E48A9E0C}" destId="{EAE53672-BEDC-4084-A4BD-CF25D9098764}" srcOrd="2" destOrd="0" parTransId="{57069D33-10A0-44B1-9E93-BDC2B94C04F6}" sibTransId="{EFD7F7C7-2DFC-4C4B-84C7-35AAAADAACAC}"/>
    <dgm:cxn modelId="{39CAA808-D05A-4B97-9605-57B4726E07E5}" srcId="{6D6FC02A-3E2A-4FF5-B69C-99CCF2DBFAF1}" destId="{087933E4-381F-4D66-B31B-0856E48A9E0C}" srcOrd="0" destOrd="0" parTransId="{D308B593-F093-44D7-A905-6F5544E6F1DC}" sibTransId="{4AAFCFE9-A681-4C04-8C8D-15519BD89002}"/>
    <dgm:cxn modelId="{7CBCB2C1-55D5-48BB-85AD-49D61D9A643C}" type="presOf" srcId="{804E0915-305D-4CD2-9E3E-EE79D3385DF8}" destId="{1E003FD5-D1BF-4447-A898-5D41AB71E768}" srcOrd="0" destOrd="0" presId="urn:microsoft.com/office/officeart/2005/8/layout/radial1"/>
    <dgm:cxn modelId="{15FE5858-A6A3-438C-91A1-CDA291A0FC37}" srcId="{087933E4-381F-4D66-B31B-0856E48A9E0C}" destId="{74EB7364-7529-4135-9DB8-EE7D8E5E96F8}" srcOrd="0" destOrd="0" parTransId="{804E0915-305D-4CD2-9E3E-EE79D3385DF8}" sibTransId="{F5ACC7CB-E82B-4DA8-8F2D-466887A242A2}"/>
    <dgm:cxn modelId="{A56596AE-34D4-4A77-9DA7-BC92F25DADE9}" type="presOf" srcId="{087933E4-381F-4D66-B31B-0856E48A9E0C}" destId="{0026A11F-5440-45DF-9C4E-C61CBF45AD22}" srcOrd="0" destOrd="0" presId="urn:microsoft.com/office/officeart/2005/8/layout/radial1"/>
    <dgm:cxn modelId="{CFD125F0-BACB-4586-96FE-8128F3FA9231}" type="presOf" srcId="{6D6FC02A-3E2A-4FF5-B69C-99CCF2DBFAF1}" destId="{39F2BA13-87C9-4DC1-9B8D-27A7E738B4D7}" srcOrd="0" destOrd="0" presId="urn:microsoft.com/office/officeart/2005/8/layout/radial1"/>
    <dgm:cxn modelId="{23934907-52D1-4F79-B37F-973AD6DB3B1A}" type="presOf" srcId="{57069D33-10A0-44B1-9E93-BDC2B94C04F6}" destId="{B5BF59E2-DDD2-42B9-AF9F-F2953651DF7B}" srcOrd="1" destOrd="0" presId="urn:microsoft.com/office/officeart/2005/8/layout/radial1"/>
    <dgm:cxn modelId="{BAE633C4-1B44-4CE6-9504-E6245E37098D}" type="presOf" srcId="{EAE53672-BEDC-4084-A4BD-CF25D9098764}" destId="{D5CCB86F-9208-4CBC-81E9-EACAD5A9DEB9}" srcOrd="0" destOrd="0" presId="urn:microsoft.com/office/officeart/2005/8/layout/radial1"/>
    <dgm:cxn modelId="{62A7A25F-DBE2-4790-9653-7138EFC3EA20}" type="presOf" srcId="{C5E04F43-585E-4C15-BDE7-713915512AA9}" destId="{D0CADE02-2D94-40C7-A48E-4AD434F24629}" srcOrd="0" destOrd="0" presId="urn:microsoft.com/office/officeart/2005/8/layout/radial1"/>
    <dgm:cxn modelId="{F7EC58BC-5CFD-4489-9194-3E48ECB4697C}" type="presParOf" srcId="{39F2BA13-87C9-4DC1-9B8D-27A7E738B4D7}" destId="{0026A11F-5440-45DF-9C4E-C61CBF45AD22}" srcOrd="0" destOrd="0" presId="urn:microsoft.com/office/officeart/2005/8/layout/radial1"/>
    <dgm:cxn modelId="{B3C7C44A-81E8-4096-971A-7D9EC2258DEA}" type="presParOf" srcId="{39F2BA13-87C9-4DC1-9B8D-27A7E738B4D7}" destId="{1E003FD5-D1BF-4447-A898-5D41AB71E768}" srcOrd="1" destOrd="0" presId="urn:microsoft.com/office/officeart/2005/8/layout/radial1"/>
    <dgm:cxn modelId="{DFFD601E-9F07-4621-808F-C55B460032F4}" type="presParOf" srcId="{1E003FD5-D1BF-4447-A898-5D41AB71E768}" destId="{3B1F6796-EA9F-4477-B111-C2A9B24BFB46}" srcOrd="0" destOrd="0" presId="urn:microsoft.com/office/officeart/2005/8/layout/radial1"/>
    <dgm:cxn modelId="{83272D6F-72B2-4637-A688-055B37B19408}" type="presParOf" srcId="{39F2BA13-87C9-4DC1-9B8D-27A7E738B4D7}" destId="{4F07C3E8-57F6-4CA0-AEC6-F5521E847AAE}" srcOrd="2" destOrd="0" presId="urn:microsoft.com/office/officeart/2005/8/layout/radial1"/>
    <dgm:cxn modelId="{CFC6A55B-5740-49AD-8EE9-F9301B8967B7}" type="presParOf" srcId="{39F2BA13-87C9-4DC1-9B8D-27A7E738B4D7}" destId="{1BE92AE7-42AF-4A36-8315-29AB5797B781}" srcOrd="3" destOrd="0" presId="urn:microsoft.com/office/officeart/2005/8/layout/radial1"/>
    <dgm:cxn modelId="{61A2B9E2-EA56-4123-8DF8-B72C17F58C68}" type="presParOf" srcId="{1BE92AE7-42AF-4A36-8315-29AB5797B781}" destId="{E6B059A1-CC2B-43D8-B6C7-B29B766E026D}" srcOrd="0" destOrd="0" presId="urn:microsoft.com/office/officeart/2005/8/layout/radial1"/>
    <dgm:cxn modelId="{01F406B2-413F-4E49-8C7F-CE3E846AB8E0}" type="presParOf" srcId="{39F2BA13-87C9-4DC1-9B8D-27A7E738B4D7}" destId="{D0CADE02-2D94-40C7-A48E-4AD434F24629}" srcOrd="4" destOrd="0" presId="urn:microsoft.com/office/officeart/2005/8/layout/radial1"/>
    <dgm:cxn modelId="{66B6172D-8459-4D40-8CBE-AB45F0FAA054}" type="presParOf" srcId="{39F2BA13-87C9-4DC1-9B8D-27A7E738B4D7}" destId="{31C269A9-8165-432B-A5C5-0A99F4E590DF}" srcOrd="5" destOrd="0" presId="urn:microsoft.com/office/officeart/2005/8/layout/radial1"/>
    <dgm:cxn modelId="{398A8C82-1FAC-4BD9-B969-231521802253}" type="presParOf" srcId="{31C269A9-8165-432B-A5C5-0A99F4E590DF}" destId="{B5BF59E2-DDD2-42B9-AF9F-F2953651DF7B}" srcOrd="0" destOrd="0" presId="urn:microsoft.com/office/officeart/2005/8/layout/radial1"/>
    <dgm:cxn modelId="{6682F36D-F2C7-4064-92D1-C9E530B5C3F3}" type="presParOf" srcId="{39F2BA13-87C9-4DC1-9B8D-27A7E738B4D7}" destId="{D5CCB86F-9208-4CBC-81E9-EACAD5A9DEB9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6FC02A-3E2A-4FF5-B69C-99CCF2DBFAF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7933E4-381F-4D66-B31B-0856E48A9E0C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Коммунальное хозяйство</a:t>
          </a:r>
          <a:endParaRPr lang="ru-RU" dirty="0">
            <a:solidFill>
              <a:schemeClr val="tx1"/>
            </a:solidFill>
          </a:endParaRPr>
        </a:p>
      </dgm:t>
    </dgm:pt>
    <dgm:pt modelId="{D308B593-F093-44D7-A905-6F5544E6F1DC}" type="parTrans" cxnId="{39CAA808-D05A-4B97-9605-57B4726E07E5}">
      <dgm:prSet/>
      <dgm:spPr/>
      <dgm:t>
        <a:bodyPr/>
        <a:lstStyle/>
        <a:p>
          <a:endParaRPr lang="ru-RU"/>
        </a:p>
      </dgm:t>
    </dgm:pt>
    <dgm:pt modelId="{4AAFCFE9-A681-4C04-8C8D-15519BD89002}" type="sibTrans" cxnId="{39CAA808-D05A-4B97-9605-57B4726E07E5}">
      <dgm:prSet/>
      <dgm:spPr/>
      <dgm:t>
        <a:bodyPr/>
        <a:lstStyle/>
        <a:p>
          <a:endParaRPr lang="ru-RU"/>
        </a:p>
      </dgm:t>
    </dgm:pt>
    <dgm:pt modelId="{74EB7364-7529-4135-9DB8-EE7D8E5E96F8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2018 год  </a:t>
          </a:r>
          <a:r>
            <a:rPr lang="ru-RU" dirty="0" smtClean="0">
              <a:solidFill>
                <a:schemeClr val="tx1"/>
              </a:solidFill>
            </a:rPr>
            <a:t>500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r>
            <a:rPr lang="ru-RU" dirty="0" smtClean="0">
              <a:solidFill>
                <a:schemeClr val="tx1"/>
              </a:solidFill>
            </a:rPr>
            <a:t>.</a:t>
          </a:r>
          <a:endParaRPr lang="ru-RU" dirty="0">
            <a:solidFill>
              <a:schemeClr val="tx1"/>
            </a:solidFill>
          </a:endParaRPr>
        </a:p>
      </dgm:t>
    </dgm:pt>
    <dgm:pt modelId="{804E0915-305D-4CD2-9E3E-EE79D3385DF8}" type="parTrans" cxnId="{15FE5858-A6A3-438C-91A1-CDA291A0FC37}">
      <dgm:prSet/>
      <dgm:spPr/>
      <dgm:t>
        <a:bodyPr/>
        <a:lstStyle/>
        <a:p>
          <a:endParaRPr lang="ru-RU"/>
        </a:p>
      </dgm:t>
    </dgm:pt>
    <dgm:pt modelId="{F5ACC7CB-E82B-4DA8-8F2D-466887A242A2}" type="sibTrans" cxnId="{15FE5858-A6A3-438C-91A1-CDA291A0FC37}">
      <dgm:prSet/>
      <dgm:spPr/>
      <dgm:t>
        <a:bodyPr/>
        <a:lstStyle/>
        <a:p>
          <a:endParaRPr lang="ru-RU"/>
        </a:p>
      </dgm:t>
    </dgm:pt>
    <dgm:pt modelId="{C5E04F43-585E-4C15-BDE7-713915512AA9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2020 год  </a:t>
          </a:r>
          <a:r>
            <a:rPr lang="ru-RU" dirty="0" smtClean="0">
              <a:solidFill>
                <a:schemeClr val="tx1"/>
              </a:solidFill>
            </a:rPr>
            <a:t>500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r>
            <a:rPr lang="ru-RU" dirty="0" smtClean="0">
              <a:solidFill>
                <a:schemeClr val="tx1"/>
              </a:solidFill>
            </a:rPr>
            <a:t>.</a:t>
          </a:r>
          <a:endParaRPr lang="ru-RU" dirty="0"/>
        </a:p>
      </dgm:t>
    </dgm:pt>
    <dgm:pt modelId="{9963734D-BA4B-4B8E-B3C5-1D680A32E1E6}" type="parTrans" cxnId="{0801903A-10B9-4287-8764-683F312A0B1C}">
      <dgm:prSet/>
      <dgm:spPr/>
      <dgm:t>
        <a:bodyPr/>
        <a:lstStyle/>
        <a:p>
          <a:endParaRPr lang="ru-RU"/>
        </a:p>
      </dgm:t>
    </dgm:pt>
    <dgm:pt modelId="{AF596A07-13B4-4E32-9754-5CC12A6C96DF}" type="sibTrans" cxnId="{0801903A-10B9-4287-8764-683F312A0B1C}">
      <dgm:prSet/>
      <dgm:spPr/>
      <dgm:t>
        <a:bodyPr/>
        <a:lstStyle/>
        <a:p>
          <a:endParaRPr lang="ru-RU"/>
        </a:p>
      </dgm:t>
    </dgm:pt>
    <dgm:pt modelId="{EAE53672-BEDC-4084-A4BD-CF25D9098764}">
      <dgm:prSet/>
      <dgm:spPr>
        <a:solidFill>
          <a:srgbClr val="92D05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2019 год </a:t>
          </a:r>
          <a:r>
            <a:rPr lang="ru-RU" dirty="0" smtClean="0">
              <a:solidFill>
                <a:schemeClr val="tx1"/>
              </a:solidFill>
            </a:rPr>
            <a:t>500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r>
            <a:rPr lang="ru-RU" dirty="0" smtClean="0"/>
            <a:t>.</a:t>
          </a:r>
          <a:endParaRPr lang="ru-RU" dirty="0"/>
        </a:p>
      </dgm:t>
    </dgm:pt>
    <dgm:pt modelId="{57069D33-10A0-44B1-9E93-BDC2B94C04F6}" type="parTrans" cxnId="{7D53BD7C-B383-41B2-904A-878165FC1FA6}">
      <dgm:prSet/>
      <dgm:spPr/>
      <dgm:t>
        <a:bodyPr/>
        <a:lstStyle/>
        <a:p>
          <a:endParaRPr lang="ru-RU"/>
        </a:p>
      </dgm:t>
    </dgm:pt>
    <dgm:pt modelId="{EFD7F7C7-2DFC-4C4B-84C7-35AAAADAACAC}" type="sibTrans" cxnId="{7D53BD7C-B383-41B2-904A-878165FC1FA6}">
      <dgm:prSet/>
      <dgm:spPr/>
      <dgm:t>
        <a:bodyPr/>
        <a:lstStyle/>
        <a:p>
          <a:endParaRPr lang="ru-RU"/>
        </a:p>
      </dgm:t>
    </dgm:pt>
    <dgm:pt modelId="{39F2BA13-87C9-4DC1-9B8D-27A7E738B4D7}" type="pres">
      <dgm:prSet presAssocID="{6D6FC02A-3E2A-4FF5-B69C-99CCF2DBFAF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26A11F-5440-45DF-9C4E-C61CBF45AD22}" type="pres">
      <dgm:prSet presAssocID="{087933E4-381F-4D66-B31B-0856E48A9E0C}" presName="centerShape" presStyleLbl="node0" presStyleIdx="0" presStyleCnt="1" custScaleX="159638" custScaleY="91602"/>
      <dgm:spPr/>
      <dgm:t>
        <a:bodyPr/>
        <a:lstStyle/>
        <a:p>
          <a:endParaRPr lang="ru-RU"/>
        </a:p>
      </dgm:t>
    </dgm:pt>
    <dgm:pt modelId="{1E003FD5-D1BF-4447-A898-5D41AB71E768}" type="pres">
      <dgm:prSet presAssocID="{804E0915-305D-4CD2-9E3E-EE79D3385DF8}" presName="Name9" presStyleLbl="parChTrans1D2" presStyleIdx="0" presStyleCnt="3"/>
      <dgm:spPr/>
      <dgm:t>
        <a:bodyPr/>
        <a:lstStyle/>
        <a:p>
          <a:endParaRPr lang="ru-RU"/>
        </a:p>
      </dgm:t>
    </dgm:pt>
    <dgm:pt modelId="{3B1F6796-EA9F-4477-B111-C2A9B24BFB46}" type="pres">
      <dgm:prSet presAssocID="{804E0915-305D-4CD2-9E3E-EE79D3385DF8}" presName="connTx" presStyleLbl="parChTrans1D2" presStyleIdx="0" presStyleCnt="3"/>
      <dgm:spPr/>
      <dgm:t>
        <a:bodyPr/>
        <a:lstStyle/>
        <a:p>
          <a:endParaRPr lang="ru-RU"/>
        </a:p>
      </dgm:t>
    </dgm:pt>
    <dgm:pt modelId="{4F07C3E8-57F6-4CA0-AEC6-F5521E847AAE}" type="pres">
      <dgm:prSet presAssocID="{74EB7364-7529-4135-9DB8-EE7D8E5E96F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92AE7-42AF-4A36-8315-29AB5797B781}" type="pres">
      <dgm:prSet presAssocID="{9963734D-BA4B-4B8E-B3C5-1D680A32E1E6}" presName="Name9" presStyleLbl="parChTrans1D2" presStyleIdx="1" presStyleCnt="3"/>
      <dgm:spPr/>
      <dgm:t>
        <a:bodyPr/>
        <a:lstStyle/>
        <a:p>
          <a:endParaRPr lang="ru-RU"/>
        </a:p>
      </dgm:t>
    </dgm:pt>
    <dgm:pt modelId="{E6B059A1-CC2B-43D8-B6C7-B29B766E026D}" type="pres">
      <dgm:prSet presAssocID="{9963734D-BA4B-4B8E-B3C5-1D680A32E1E6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0CADE02-2D94-40C7-A48E-4AD434F24629}" type="pres">
      <dgm:prSet presAssocID="{C5E04F43-585E-4C15-BDE7-713915512A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269A9-8165-432B-A5C5-0A99F4E590DF}" type="pres">
      <dgm:prSet presAssocID="{57069D33-10A0-44B1-9E93-BDC2B94C04F6}" presName="Name9" presStyleLbl="parChTrans1D2" presStyleIdx="2" presStyleCnt="3"/>
      <dgm:spPr/>
      <dgm:t>
        <a:bodyPr/>
        <a:lstStyle/>
        <a:p>
          <a:endParaRPr lang="ru-RU"/>
        </a:p>
      </dgm:t>
    </dgm:pt>
    <dgm:pt modelId="{B5BF59E2-DDD2-42B9-AF9F-F2953651DF7B}" type="pres">
      <dgm:prSet presAssocID="{57069D33-10A0-44B1-9E93-BDC2B94C04F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5CCB86F-9208-4CBC-81E9-EACAD5A9DEB9}" type="pres">
      <dgm:prSet presAssocID="{EAE53672-BEDC-4084-A4BD-CF25D909876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FE5858-A6A3-438C-91A1-CDA291A0FC37}" srcId="{087933E4-381F-4D66-B31B-0856E48A9E0C}" destId="{74EB7364-7529-4135-9DB8-EE7D8E5E96F8}" srcOrd="0" destOrd="0" parTransId="{804E0915-305D-4CD2-9E3E-EE79D3385DF8}" sibTransId="{F5ACC7CB-E82B-4DA8-8F2D-466887A242A2}"/>
    <dgm:cxn modelId="{F1E60CEF-940B-4EA0-B30E-435E3167D45F}" type="presOf" srcId="{804E0915-305D-4CD2-9E3E-EE79D3385DF8}" destId="{1E003FD5-D1BF-4447-A898-5D41AB71E768}" srcOrd="0" destOrd="0" presId="urn:microsoft.com/office/officeart/2005/8/layout/radial1"/>
    <dgm:cxn modelId="{0801903A-10B9-4287-8764-683F312A0B1C}" srcId="{087933E4-381F-4D66-B31B-0856E48A9E0C}" destId="{C5E04F43-585E-4C15-BDE7-713915512AA9}" srcOrd="1" destOrd="0" parTransId="{9963734D-BA4B-4B8E-B3C5-1D680A32E1E6}" sibTransId="{AF596A07-13B4-4E32-9754-5CC12A6C96DF}"/>
    <dgm:cxn modelId="{9302BE11-1BBD-4CFB-8DE9-86938D231F42}" type="presOf" srcId="{57069D33-10A0-44B1-9E93-BDC2B94C04F6}" destId="{31C269A9-8165-432B-A5C5-0A99F4E590DF}" srcOrd="0" destOrd="0" presId="urn:microsoft.com/office/officeart/2005/8/layout/radial1"/>
    <dgm:cxn modelId="{6140A808-7A2B-4DAD-9A7A-C14CDFDBEC4E}" type="presOf" srcId="{C5E04F43-585E-4C15-BDE7-713915512AA9}" destId="{D0CADE02-2D94-40C7-A48E-4AD434F24629}" srcOrd="0" destOrd="0" presId="urn:microsoft.com/office/officeart/2005/8/layout/radial1"/>
    <dgm:cxn modelId="{A43F62E8-7901-4982-98D0-A168D579BCE9}" type="presOf" srcId="{EAE53672-BEDC-4084-A4BD-CF25D9098764}" destId="{D5CCB86F-9208-4CBC-81E9-EACAD5A9DEB9}" srcOrd="0" destOrd="0" presId="urn:microsoft.com/office/officeart/2005/8/layout/radial1"/>
    <dgm:cxn modelId="{39CAA808-D05A-4B97-9605-57B4726E07E5}" srcId="{6D6FC02A-3E2A-4FF5-B69C-99CCF2DBFAF1}" destId="{087933E4-381F-4D66-B31B-0856E48A9E0C}" srcOrd="0" destOrd="0" parTransId="{D308B593-F093-44D7-A905-6F5544E6F1DC}" sibTransId="{4AAFCFE9-A681-4C04-8C8D-15519BD89002}"/>
    <dgm:cxn modelId="{B2CC81CB-77D9-4D47-8068-7BD5FF353B27}" type="presOf" srcId="{804E0915-305D-4CD2-9E3E-EE79D3385DF8}" destId="{3B1F6796-EA9F-4477-B111-C2A9B24BFB46}" srcOrd="1" destOrd="0" presId="urn:microsoft.com/office/officeart/2005/8/layout/radial1"/>
    <dgm:cxn modelId="{F01E1DC3-8700-46FA-AD8D-905ED6CE35DC}" type="presOf" srcId="{74EB7364-7529-4135-9DB8-EE7D8E5E96F8}" destId="{4F07C3E8-57F6-4CA0-AEC6-F5521E847AAE}" srcOrd="0" destOrd="0" presId="urn:microsoft.com/office/officeart/2005/8/layout/radial1"/>
    <dgm:cxn modelId="{A477E897-16F9-4140-AA40-D040423716CA}" type="presOf" srcId="{57069D33-10A0-44B1-9E93-BDC2B94C04F6}" destId="{B5BF59E2-DDD2-42B9-AF9F-F2953651DF7B}" srcOrd="1" destOrd="0" presId="urn:microsoft.com/office/officeart/2005/8/layout/radial1"/>
    <dgm:cxn modelId="{0AB08665-8D3E-4107-ADE7-E9B185BABBBD}" type="presOf" srcId="{9963734D-BA4B-4B8E-B3C5-1D680A32E1E6}" destId="{1BE92AE7-42AF-4A36-8315-29AB5797B781}" srcOrd="0" destOrd="0" presId="urn:microsoft.com/office/officeart/2005/8/layout/radial1"/>
    <dgm:cxn modelId="{AEB2F167-EAA6-472E-BF3C-2BDCFACDAAF7}" type="presOf" srcId="{087933E4-381F-4D66-B31B-0856E48A9E0C}" destId="{0026A11F-5440-45DF-9C4E-C61CBF45AD22}" srcOrd="0" destOrd="0" presId="urn:microsoft.com/office/officeart/2005/8/layout/radial1"/>
    <dgm:cxn modelId="{7D53BD7C-B383-41B2-904A-878165FC1FA6}" srcId="{087933E4-381F-4D66-B31B-0856E48A9E0C}" destId="{EAE53672-BEDC-4084-A4BD-CF25D9098764}" srcOrd="2" destOrd="0" parTransId="{57069D33-10A0-44B1-9E93-BDC2B94C04F6}" sibTransId="{EFD7F7C7-2DFC-4C4B-84C7-35AAAADAACAC}"/>
    <dgm:cxn modelId="{234BBE9A-114D-478D-94E6-D339DF29D403}" type="presOf" srcId="{9963734D-BA4B-4B8E-B3C5-1D680A32E1E6}" destId="{E6B059A1-CC2B-43D8-B6C7-B29B766E026D}" srcOrd="1" destOrd="0" presId="urn:microsoft.com/office/officeart/2005/8/layout/radial1"/>
    <dgm:cxn modelId="{898E0997-E47C-4BBB-9CBE-5C5E5748BF6A}" type="presOf" srcId="{6D6FC02A-3E2A-4FF5-B69C-99CCF2DBFAF1}" destId="{39F2BA13-87C9-4DC1-9B8D-27A7E738B4D7}" srcOrd="0" destOrd="0" presId="urn:microsoft.com/office/officeart/2005/8/layout/radial1"/>
    <dgm:cxn modelId="{C0BD703D-4EDF-4577-B04B-14852ACBFFAA}" type="presParOf" srcId="{39F2BA13-87C9-4DC1-9B8D-27A7E738B4D7}" destId="{0026A11F-5440-45DF-9C4E-C61CBF45AD22}" srcOrd="0" destOrd="0" presId="urn:microsoft.com/office/officeart/2005/8/layout/radial1"/>
    <dgm:cxn modelId="{85726E52-D840-4C91-BC5A-30E43F018991}" type="presParOf" srcId="{39F2BA13-87C9-4DC1-9B8D-27A7E738B4D7}" destId="{1E003FD5-D1BF-4447-A898-5D41AB71E768}" srcOrd="1" destOrd="0" presId="urn:microsoft.com/office/officeart/2005/8/layout/radial1"/>
    <dgm:cxn modelId="{12013A50-640D-4CC6-8272-BAB428A85AE1}" type="presParOf" srcId="{1E003FD5-D1BF-4447-A898-5D41AB71E768}" destId="{3B1F6796-EA9F-4477-B111-C2A9B24BFB46}" srcOrd="0" destOrd="0" presId="urn:microsoft.com/office/officeart/2005/8/layout/radial1"/>
    <dgm:cxn modelId="{60E33AD9-A69A-4334-A09E-421474A14D61}" type="presParOf" srcId="{39F2BA13-87C9-4DC1-9B8D-27A7E738B4D7}" destId="{4F07C3E8-57F6-4CA0-AEC6-F5521E847AAE}" srcOrd="2" destOrd="0" presId="urn:microsoft.com/office/officeart/2005/8/layout/radial1"/>
    <dgm:cxn modelId="{B8433BD8-3331-4FCB-8453-D4B312B391E6}" type="presParOf" srcId="{39F2BA13-87C9-4DC1-9B8D-27A7E738B4D7}" destId="{1BE92AE7-42AF-4A36-8315-29AB5797B781}" srcOrd="3" destOrd="0" presId="urn:microsoft.com/office/officeart/2005/8/layout/radial1"/>
    <dgm:cxn modelId="{3CBB1979-4AC3-4969-ADD7-BBC30A004837}" type="presParOf" srcId="{1BE92AE7-42AF-4A36-8315-29AB5797B781}" destId="{E6B059A1-CC2B-43D8-B6C7-B29B766E026D}" srcOrd="0" destOrd="0" presId="urn:microsoft.com/office/officeart/2005/8/layout/radial1"/>
    <dgm:cxn modelId="{7B1D640D-9BCB-43FE-939E-7F9BBF4F55E0}" type="presParOf" srcId="{39F2BA13-87C9-4DC1-9B8D-27A7E738B4D7}" destId="{D0CADE02-2D94-40C7-A48E-4AD434F24629}" srcOrd="4" destOrd="0" presId="urn:microsoft.com/office/officeart/2005/8/layout/radial1"/>
    <dgm:cxn modelId="{9694D3A9-7881-4533-AA79-3BEBF04878C9}" type="presParOf" srcId="{39F2BA13-87C9-4DC1-9B8D-27A7E738B4D7}" destId="{31C269A9-8165-432B-A5C5-0A99F4E590DF}" srcOrd="5" destOrd="0" presId="urn:microsoft.com/office/officeart/2005/8/layout/radial1"/>
    <dgm:cxn modelId="{E03654FE-6300-41A4-9D31-8FEFB6B2B3CB}" type="presParOf" srcId="{31C269A9-8165-432B-A5C5-0A99F4E590DF}" destId="{B5BF59E2-DDD2-42B9-AF9F-F2953651DF7B}" srcOrd="0" destOrd="0" presId="urn:microsoft.com/office/officeart/2005/8/layout/radial1"/>
    <dgm:cxn modelId="{7CE458BC-3F22-4917-8299-BC2771C3A005}" type="presParOf" srcId="{39F2BA13-87C9-4DC1-9B8D-27A7E738B4D7}" destId="{D5CCB86F-9208-4CBC-81E9-EACAD5A9DEB9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5B23FD-4A9F-4E73-AFBD-51917598EAC0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EE0668-3590-4790-A10A-0911C884530A}">
      <dgm:prSet phldrT="[Текст]" custT="1"/>
      <dgm:spPr/>
      <dgm:t>
        <a:bodyPr/>
        <a:lstStyle/>
        <a:p>
          <a:r>
            <a:rPr lang="ru-RU" sz="1400" dirty="0" smtClean="0"/>
            <a:t>Благоустройство</a:t>
          </a:r>
          <a:endParaRPr lang="ru-RU" sz="1400" dirty="0"/>
        </a:p>
      </dgm:t>
    </dgm:pt>
    <dgm:pt modelId="{772A4E74-48B1-4497-B775-CD6C7D8E22F2}" type="parTrans" cxnId="{67FED2E6-B9F1-484C-BBAB-638EE8F5C5BB}">
      <dgm:prSet/>
      <dgm:spPr/>
      <dgm:t>
        <a:bodyPr/>
        <a:lstStyle/>
        <a:p>
          <a:endParaRPr lang="ru-RU"/>
        </a:p>
      </dgm:t>
    </dgm:pt>
    <dgm:pt modelId="{E58770ED-23F4-4B6B-9C76-2D1A5B847667}" type="sibTrans" cxnId="{67FED2E6-B9F1-484C-BBAB-638EE8F5C5BB}">
      <dgm:prSet/>
      <dgm:spPr/>
      <dgm:t>
        <a:bodyPr/>
        <a:lstStyle/>
        <a:p>
          <a:endParaRPr lang="ru-RU"/>
        </a:p>
      </dgm:t>
    </dgm:pt>
    <dgm:pt modelId="{718D06EB-A535-4F55-AF9F-A9D99DFA7737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Содержание и ремонт сетей уличного освещения</a:t>
          </a:r>
          <a:endParaRPr lang="ru-RU" sz="1400" dirty="0">
            <a:solidFill>
              <a:schemeClr val="tx1"/>
            </a:solidFill>
          </a:endParaRPr>
        </a:p>
      </dgm:t>
    </dgm:pt>
    <dgm:pt modelId="{1117DFA0-E025-4011-8C24-4BE7C34024B1}" type="parTrans" cxnId="{B8035507-E6D0-49D5-9472-2C30AA4E2B22}">
      <dgm:prSet/>
      <dgm:spPr/>
      <dgm:t>
        <a:bodyPr/>
        <a:lstStyle/>
        <a:p>
          <a:endParaRPr lang="ru-RU"/>
        </a:p>
      </dgm:t>
    </dgm:pt>
    <dgm:pt modelId="{D6469E1F-86A6-4AFA-BF38-490CCA89171C}" type="sibTrans" cxnId="{B8035507-E6D0-49D5-9472-2C30AA4E2B22}">
      <dgm:prSet/>
      <dgm:spPr/>
      <dgm:t>
        <a:bodyPr/>
        <a:lstStyle/>
        <a:p>
          <a:endParaRPr lang="ru-RU"/>
        </a:p>
      </dgm:t>
    </dgm:pt>
    <dgm:pt modelId="{F775887D-8F8C-4F37-9764-99C3F590212F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300" dirty="0" smtClean="0">
              <a:solidFill>
                <a:schemeClr val="tx1"/>
              </a:solidFill>
            </a:rPr>
            <a:t>Мероприятия по озеленению</a:t>
          </a:r>
          <a:r>
            <a:rPr lang="ru-RU" sz="1100" dirty="0" smtClean="0">
              <a:solidFill>
                <a:schemeClr val="tx1"/>
              </a:solidFill>
            </a:rPr>
            <a:t> </a:t>
          </a:r>
          <a:endParaRPr lang="ru-RU" sz="1100" dirty="0">
            <a:solidFill>
              <a:schemeClr val="tx1"/>
            </a:solidFill>
          </a:endParaRPr>
        </a:p>
      </dgm:t>
    </dgm:pt>
    <dgm:pt modelId="{606A278D-3A81-469A-9360-F427A19A9AC5}" type="parTrans" cxnId="{34FA190E-7B57-40AD-AD7D-EB17DD7706A5}">
      <dgm:prSet/>
      <dgm:spPr/>
      <dgm:t>
        <a:bodyPr/>
        <a:lstStyle/>
        <a:p>
          <a:endParaRPr lang="ru-RU"/>
        </a:p>
      </dgm:t>
    </dgm:pt>
    <dgm:pt modelId="{A42ABE90-35A7-41DC-9ADD-05095BC7602E}" type="sibTrans" cxnId="{34FA190E-7B57-40AD-AD7D-EB17DD7706A5}">
      <dgm:prSet/>
      <dgm:spPr/>
      <dgm:t>
        <a:bodyPr/>
        <a:lstStyle/>
        <a:p>
          <a:endParaRPr lang="ru-RU"/>
        </a:p>
      </dgm:t>
    </dgm:pt>
    <dgm:pt modelId="{9EED6417-F0B3-4A42-A831-5C29ADD8FCB7}">
      <dgm:prSet phldrT="[Текст]" custT="1"/>
      <dgm:spPr>
        <a:solidFill>
          <a:srgbClr val="9933FF"/>
        </a:solidFill>
      </dgm:spPr>
      <dgm:t>
        <a:bodyPr/>
        <a:lstStyle/>
        <a:p>
          <a:r>
            <a:rPr lang="ru-RU" sz="1300" dirty="0" smtClean="0">
              <a:solidFill>
                <a:schemeClr val="tx1"/>
              </a:solidFill>
            </a:rPr>
            <a:t>Содержание мест захоронения</a:t>
          </a:r>
          <a:endParaRPr lang="ru-RU" sz="1300" dirty="0">
            <a:solidFill>
              <a:schemeClr val="tx1"/>
            </a:solidFill>
          </a:endParaRPr>
        </a:p>
      </dgm:t>
    </dgm:pt>
    <dgm:pt modelId="{C56BE839-45FE-4146-9818-0167BA3F4ACB}" type="parTrans" cxnId="{38BD0BA6-3431-4CF0-9CF7-D489046D3ECD}">
      <dgm:prSet/>
      <dgm:spPr/>
      <dgm:t>
        <a:bodyPr/>
        <a:lstStyle/>
        <a:p>
          <a:endParaRPr lang="ru-RU"/>
        </a:p>
      </dgm:t>
    </dgm:pt>
    <dgm:pt modelId="{528FED82-35FE-4949-8471-EEBF5D153A30}" type="sibTrans" cxnId="{38BD0BA6-3431-4CF0-9CF7-D489046D3ECD}">
      <dgm:prSet/>
      <dgm:spPr/>
      <dgm:t>
        <a:bodyPr/>
        <a:lstStyle/>
        <a:p>
          <a:endParaRPr lang="ru-RU"/>
        </a:p>
      </dgm:t>
    </dgm:pt>
    <dgm:pt modelId="{854E1575-D5ED-4B17-A00C-410B2AD17865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Содержание мест общего пользования</a:t>
          </a:r>
          <a:endParaRPr lang="ru-RU" sz="1400" dirty="0">
            <a:solidFill>
              <a:schemeClr val="tx1"/>
            </a:solidFill>
          </a:endParaRPr>
        </a:p>
      </dgm:t>
    </dgm:pt>
    <dgm:pt modelId="{BCB33C45-9E31-4F1D-969A-152EB57CFF09}" type="parTrans" cxnId="{C7BD2143-DC05-45D5-A88D-99F07ED585B0}">
      <dgm:prSet/>
      <dgm:spPr/>
      <dgm:t>
        <a:bodyPr/>
        <a:lstStyle/>
        <a:p>
          <a:endParaRPr lang="ru-RU"/>
        </a:p>
      </dgm:t>
    </dgm:pt>
    <dgm:pt modelId="{92C6036D-49F6-4314-903D-0340220860B1}" type="sibTrans" cxnId="{C7BD2143-DC05-45D5-A88D-99F07ED585B0}">
      <dgm:prSet/>
      <dgm:spPr/>
      <dgm:t>
        <a:bodyPr/>
        <a:lstStyle/>
        <a:p>
          <a:endParaRPr lang="ru-RU"/>
        </a:p>
      </dgm:t>
    </dgm:pt>
    <dgm:pt modelId="{183DD98B-E8AB-458A-8BA9-4D4A68F924CD}">
      <dgm:prSet phldrT="[Текст]" custT="1"/>
      <dgm:spPr>
        <a:solidFill>
          <a:srgbClr val="FF33CC"/>
        </a:solidFill>
      </dgm:spPr>
      <dgm:t>
        <a:bodyPr/>
        <a:lstStyle/>
        <a:p>
          <a:r>
            <a:rPr lang="ru-RU" sz="1150" dirty="0" smtClean="0">
              <a:solidFill>
                <a:schemeClr val="tx1"/>
              </a:solidFill>
            </a:rPr>
            <a:t>Ремонт мемориального комплекса</a:t>
          </a:r>
          <a:endParaRPr lang="ru-RU" sz="1150" dirty="0">
            <a:solidFill>
              <a:schemeClr val="tx1"/>
            </a:solidFill>
          </a:endParaRPr>
        </a:p>
      </dgm:t>
    </dgm:pt>
    <dgm:pt modelId="{40189C1A-B5D7-4AE8-9D90-AE2B6EADF321}" type="parTrans" cxnId="{4C026A8B-6F17-4E79-84AC-84F3ED53E794}">
      <dgm:prSet/>
      <dgm:spPr/>
      <dgm:t>
        <a:bodyPr/>
        <a:lstStyle/>
        <a:p>
          <a:endParaRPr lang="ru-RU"/>
        </a:p>
      </dgm:t>
    </dgm:pt>
    <dgm:pt modelId="{AD6022CB-A1E8-41FA-AF74-1F8E226A93A9}" type="sibTrans" cxnId="{4C026A8B-6F17-4E79-84AC-84F3ED53E794}">
      <dgm:prSet/>
      <dgm:spPr/>
      <dgm:t>
        <a:bodyPr/>
        <a:lstStyle/>
        <a:p>
          <a:endParaRPr lang="ru-RU"/>
        </a:p>
      </dgm:t>
    </dgm:pt>
    <dgm:pt modelId="{D27783F5-1FB2-4870-8C5D-035B75924C8F}">
      <dgm:prSet/>
      <dgm:spPr/>
      <dgm:t>
        <a:bodyPr/>
        <a:lstStyle/>
        <a:p>
          <a:endParaRPr lang="ru-RU"/>
        </a:p>
      </dgm:t>
    </dgm:pt>
    <dgm:pt modelId="{8319C51E-C7D9-4580-92A9-7026BACCA977}" type="parTrans" cxnId="{2BD9AEA7-3B10-4391-B020-4BA3D574BAE5}">
      <dgm:prSet/>
      <dgm:spPr/>
      <dgm:t>
        <a:bodyPr/>
        <a:lstStyle/>
        <a:p>
          <a:endParaRPr lang="ru-RU"/>
        </a:p>
      </dgm:t>
    </dgm:pt>
    <dgm:pt modelId="{543C825A-86D9-43E3-A175-7FECC1D4E311}" type="sibTrans" cxnId="{2BD9AEA7-3B10-4391-B020-4BA3D574BAE5}">
      <dgm:prSet/>
      <dgm:spPr/>
      <dgm:t>
        <a:bodyPr/>
        <a:lstStyle/>
        <a:p>
          <a:endParaRPr lang="ru-RU"/>
        </a:p>
      </dgm:t>
    </dgm:pt>
    <dgm:pt modelId="{BA1014B2-DE2B-49D6-BD5F-919B69A55852}" type="pres">
      <dgm:prSet presAssocID="{175B23FD-4A9F-4E73-AFBD-51917598EAC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E9FF94-1F21-44B6-AACA-B389A5F2449E}" type="pres">
      <dgm:prSet presAssocID="{F9EE0668-3590-4790-A10A-0911C884530A}" presName="centerShape" presStyleLbl="node0" presStyleIdx="0" presStyleCnt="1" custScaleX="143777" custScaleY="144682" custLinFactNeighborX="3058" custLinFactNeighborY="-913"/>
      <dgm:spPr/>
      <dgm:t>
        <a:bodyPr/>
        <a:lstStyle/>
        <a:p>
          <a:endParaRPr lang="ru-RU"/>
        </a:p>
      </dgm:t>
    </dgm:pt>
    <dgm:pt modelId="{436BCEA3-A01E-42E9-B24C-F780A908E4CD}" type="pres">
      <dgm:prSet presAssocID="{1117DFA0-E025-4011-8C24-4BE7C34024B1}" presName="Name9" presStyleLbl="parChTrans1D2" presStyleIdx="0" presStyleCnt="6"/>
      <dgm:spPr/>
      <dgm:t>
        <a:bodyPr/>
        <a:lstStyle/>
        <a:p>
          <a:endParaRPr lang="ru-RU"/>
        </a:p>
      </dgm:t>
    </dgm:pt>
    <dgm:pt modelId="{A3E43684-E82F-49F8-A354-047DD24241FC}" type="pres">
      <dgm:prSet presAssocID="{1117DFA0-E025-4011-8C24-4BE7C34024B1}" presName="connTx" presStyleLbl="parChTrans1D2" presStyleIdx="0" presStyleCnt="6"/>
      <dgm:spPr/>
      <dgm:t>
        <a:bodyPr/>
        <a:lstStyle/>
        <a:p>
          <a:endParaRPr lang="ru-RU"/>
        </a:p>
      </dgm:t>
    </dgm:pt>
    <dgm:pt modelId="{63D7CAF9-BE25-4569-A5B2-274847F050E1}" type="pres">
      <dgm:prSet presAssocID="{718D06EB-A535-4F55-AF9F-A9D99DFA773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B3ABA-8328-4084-B167-E4E3BAB97731}" type="pres">
      <dgm:prSet presAssocID="{606A278D-3A81-469A-9360-F427A19A9AC5}" presName="Name9" presStyleLbl="parChTrans1D2" presStyleIdx="1" presStyleCnt="6"/>
      <dgm:spPr/>
      <dgm:t>
        <a:bodyPr/>
        <a:lstStyle/>
        <a:p>
          <a:endParaRPr lang="ru-RU"/>
        </a:p>
      </dgm:t>
    </dgm:pt>
    <dgm:pt modelId="{615A17ED-38FF-4AA1-BB16-8F557D1F6EB7}" type="pres">
      <dgm:prSet presAssocID="{606A278D-3A81-469A-9360-F427A19A9AC5}" presName="connTx" presStyleLbl="parChTrans1D2" presStyleIdx="1" presStyleCnt="6"/>
      <dgm:spPr/>
      <dgm:t>
        <a:bodyPr/>
        <a:lstStyle/>
        <a:p>
          <a:endParaRPr lang="ru-RU"/>
        </a:p>
      </dgm:t>
    </dgm:pt>
    <dgm:pt modelId="{26A31261-3B48-4EA5-A89E-A27BEEDCED86}" type="pres">
      <dgm:prSet presAssocID="{F775887D-8F8C-4F37-9764-99C3F590212F}" presName="node" presStyleLbl="node1" presStyleIdx="1" presStyleCnt="6" custRadScaleRad="117202" custRadScaleInc="-80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FD3576-873B-49EA-B85B-63D94197051F}" type="pres">
      <dgm:prSet presAssocID="{C56BE839-45FE-4146-9818-0167BA3F4ACB}" presName="Name9" presStyleLbl="parChTrans1D2" presStyleIdx="2" presStyleCnt="6"/>
      <dgm:spPr/>
      <dgm:t>
        <a:bodyPr/>
        <a:lstStyle/>
        <a:p>
          <a:endParaRPr lang="ru-RU"/>
        </a:p>
      </dgm:t>
    </dgm:pt>
    <dgm:pt modelId="{0372FFC7-774F-433B-AA13-85C9FE66DFD2}" type="pres">
      <dgm:prSet presAssocID="{C56BE839-45FE-4146-9818-0167BA3F4ACB}" presName="connTx" presStyleLbl="parChTrans1D2" presStyleIdx="2" presStyleCnt="6"/>
      <dgm:spPr/>
      <dgm:t>
        <a:bodyPr/>
        <a:lstStyle/>
        <a:p>
          <a:endParaRPr lang="ru-RU"/>
        </a:p>
      </dgm:t>
    </dgm:pt>
    <dgm:pt modelId="{DC1F452C-B5F2-475E-ABDC-4310E273DE02}" type="pres">
      <dgm:prSet presAssocID="{9EED6417-F0B3-4A42-A831-5C29ADD8FCB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794D4-AF7B-497B-A3E2-5DA0D8EDC36F}" type="pres">
      <dgm:prSet presAssocID="{BCB33C45-9E31-4F1D-969A-152EB57CFF09}" presName="Name9" presStyleLbl="parChTrans1D2" presStyleIdx="3" presStyleCnt="6"/>
      <dgm:spPr/>
      <dgm:t>
        <a:bodyPr/>
        <a:lstStyle/>
        <a:p>
          <a:endParaRPr lang="ru-RU"/>
        </a:p>
      </dgm:t>
    </dgm:pt>
    <dgm:pt modelId="{B0F01D49-27B4-4596-BB91-3B8CBAF3D480}" type="pres">
      <dgm:prSet presAssocID="{BCB33C45-9E31-4F1D-969A-152EB57CFF09}" presName="connTx" presStyleLbl="parChTrans1D2" presStyleIdx="3" presStyleCnt="6"/>
      <dgm:spPr/>
      <dgm:t>
        <a:bodyPr/>
        <a:lstStyle/>
        <a:p>
          <a:endParaRPr lang="ru-RU"/>
        </a:p>
      </dgm:t>
    </dgm:pt>
    <dgm:pt modelId="{C384CCFD-E131-4571-AC18-36676108317C}" type="pres">
      <dgm:prSet presAssocID="{854E1575-D5ED-4B17-A00C-410B2AD17865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9AF78B-4A01-4E49-BCC3-1990D351B82D}" type="pres">
      <dgm:prSet presAssocID="{40189C1A-B5D7-4AE8-9D90-AE2B6EADF321}" presName="Name9" presStyleLbl="parChTrans1D2" presStyleIdx="4" presStyleCnt="6"/>
      <dgm:spPr/>
      <dgm:t>
        <a:bodyPr/>
        <a:lstStyle/>
        <a:p>
          <a:endParaRPr lang="ru-RU"/>
        </a:p>
      </dgm:t>
    </dgm:pt>
    <dgm:pt modelId="{89926898-F287-4DB6-8E20-CC214B80A167}" type="pres">
      <dgm:prSet presAssocID="{40189C1A-B5D7-4AE8-9D90-AE2B6EADF321}" presName="connTx" presStyleLbl="parChTrans1D2" presStyleIdx="4" presStyleCnt="6"/>
      <dgm:spPr/>
      <dgm:t>
        <a:bodyPr/>
        <a:lstStyle/>
        <a:p>
          <a:endParaRPr lang="ru-RU"/>
        </a:p>
      </dgm:t>
    </dgm:pt>
    <dgm:pt modelId="{DD81EAE2-AED5-49AE-8679-70F842CD881F}" type="pres">
      <dgm:prSet presAssocID="{183DD98B-E8AB-458A-8BA9-4D4A68F924CD}" presName="node" presStyleLbl="node1" presStyleIdx="4" presStyleCnt="6" custScaleX="105074" custScaleY="138578" custRadScaleRad="96288" custRadScaleInc="24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23940-A51B-4013-837D-F8162690D9C3}" type="pres">
      <dgm:prSet presAssocID="{8319C51E-C7D9-4580-92A9-7026BACCA977}" presName="Name9" presStyleLbl="parChTrans1D2" presStyleIdx="5" presStyleCnt="6"/>
      <dgm:spPr/>
    </dgm:pt>
    <dgm:pt modelId="{B35931CE-6BD6-48AF-8E80-573586A3485F}" type="pres">
      <dgm:prSet presAssocID="{8319C51E-C7D9-4580-92A9-7026BACCA977}" presName="connTx" presStyleLbl="parChTrans1D2" presStyleIdx="5" presStyleCnt="6"/>
      <dgm:spPr/>
    </dgm:pt>
    <dgm:pt modelId="{507D5C17-18F2-4B95-9F4A-DB238058C059}" type="pres">
      <dgm:prSet presAssocID="{D27783F5-1FB2-4870-8C5D-035B75924C8F}" presName="node" presStyleLbl="node1" presStyleIdx="5" presStyleCnt="6" custScaleX="125977">
        <dgm:presLayoutVars>
          <dgm:bulletEnabled val="1"/>
        </dgm:presLayoutVars>
      </dgm:prSet>
      <dgm:spPr/>
    </dgm:pt>
  </dgm:ptLst>
  <dgm:cxnLst>
    <dgm:cxn modelId="{ABA68651-5A64-493D-9560-E66D1321C473}" type="presOf" srcId="{C56BE839-45FE-4146-9818-0167BA3F4ACB}" destId="{0372FFC7-774F-433B-AA13-85C9FE66DFD2}" srcOrd="1" destOrd="0" presId="urn:microsoft.com/office/officeart/2005/8/layout/radial1"/>
    <dgm:cxn modelId="{B8035507-E6D0-49D5-9472-2C30AA4E2B22}" srcId="{F9EE0668-3590-4790-A10A-0911C884530A}" destId="{718D06EB-A535-4F55-AF9F-A9D99DFA7737}" srcOrd="0" destOrd="0" parTransId="{1117DFA0-E025-4011-8C24-4BE7C34024B1}" sibTransId="{D6469E1F-86A6-4AFA-BF38-490CCA89171C}"/>
    <dgm:cxn modelId="{2BD9AEA7-3B10-4391-B020-4BA3D574BAE5}" srcId="{F9EE0668-3590-4790-A10A-0911C884530A}" destId="{D27783F5-1FB2-4870-8C5D-035B75924C8F}" srcOrd="5" destOrd="0" parTransId="{8319C51E-C7D9-4580-92A9-7026BACCA977}" sibTransId="{543C825A-86D9-43E3-A175-7FECC1D4E311}"/>
    <dgm:cxn modelId="{11630899-9F36-4BC9-8586-6371EB827390}" type="presOf" srcId="{8319C51E-C7D9-4580-92A9-7026BACCA977}" destId="{B35931CE-6BD6-48AF-8E80-573586A3485F}" srcOrd="1" destOrd="0" presId="urn:microsoft.com/office/officeart/2005/8/layout/radial1"/>
    <dgm:cxn modelId="{99D1FD91-D2C3-408D-9C70-53DE0864753D}" type="presOf" srcId="{1117DFA0-E025-4011-8C24-4BE7C34024B1}" destId="{436BCEA3-A01E-42E9-B24C-F780A908E4CD}" srcOrd="0" destOrd="0" presId="urn:microsoft.com/office/officeart/2005/8/layout/radial1"/>
    <dgm:cxn modelId="{3EC3E688-7FA2-4008-831B-0FFE168C0F85}" type="presOf" srcId="{F9EE0668-3590-4790-A10A-0911C884530A}" destId="{D5E9FF94-1F21-44B6-AACA-B389A5F2449E}" srcOrd="0" destOrd="0" presId="urn:microsoft.com/office/officeart/2005/8/layout/radial1"/>
    <dgm:cxn modelId="{860313DA-CE39-4867-86BD-E280C7DB0E02}" type="presOf" srcId="{1117DFA0-E025-4011-8C24-4BE7C34024B1}" destId="{A3E43684-E82F-49F8-A354-047DD24241FC}" srcOrd="1" destOrd="0" presId="urn:microsoft.com/office/officeart/2005/8/layout/radial1"/>
    <dgm:cxn modelId="{2940FB92-2B9A-4238-BBCC-12EAB3568712}" type="presOf" srcId="{854E1575-D5ED-4B17-A00C-410B2AD17865}" destId="{C384CCFD-E131-4571-AC18-36676108317C}" srcOrd="0" destOrd="0" presId="urn:microsoft.com/office/officeart/2005/8/layout/radial1"/>
    <dgm:cxn modelId="{67FED2E6-B9F1-484C-BBAB-638EE8F5C5BB}" srcId="{175B23FD-4A9F-4E73-AFBD-51917598EAC0}" destId="{F9EE0668-3590-4790-A10A-0911C884530A}" srcOrd="0" destOrd="0" parTransId="{772A4E74-48B1-4497-B775-CD6C7D8E22F2}" sibTransId="{E58770ED-23F4-4B6B-9C76-2D1A5B847667}"/>
    <dgm:cxn modelId="{4C026A8B-6F17-4E79-84AC-84F3ED53E794}" srcId="{F9EE0668-3590-4790-A10A-0911C884530A}" destId="{183DD98B-E8AB-458A-8BA9-4D4A68F924CD}" srcOrd="4" destOrd="0" parTransId="{40189C1A-B5D7-4AE8-9D90-AE2B6EADF321}" sibTransId="{AD6022CB-A1E8-41FA-AF74-1F8E226A93A9}"/>
    <dgm:cxn modelId="{A2CEE83B-4F09-4C5F-9281-08671AC040EB}" type="presOf" srcId="{9EED6417-F0B3-4A42-A831-5C29ADD8FCB7}" destId="{DC1F452C-B5F2-475E-ABDC-4310E273DE02}" srcOrd="0" destOrd="0" presId="urn:microsoft.com/office/officeart/2005/8/layout/radial1"/>
    <dgm:cxn modelId="{11C2E3C8-C683-433E-8033-05B6CBFA03D8}" type="presOf" srcId="{40189C1A-B5D7-4AE8-9D90-AE2B6EADF321}" destId="{89926898-F287-4DB6-8E20-CC214B80A167}" srcOrd="1" destOrd="0" presId="urn:microsoft.com/office/officeart/2005/8/layout/radial1"/>
    <dgm:cxn modelId="{34FA190E-7B57-40AD-AD7D-EB17DD7706A5}" srcId="{F9EE0668-3590-4790-A10A-0911C884530A}" destId="{F775887D-8F8C-4F37-9764-99C3F590212F}" srcOrd="1" destOrd="0" parTransId="{606A278D-3A81-469A-9360-F427A19A9AC5}" sibTransId="{A42ABE90-35A7-41DC-9ADD-05095BC7602E}"/>
    <dgm:cxn modelId="{37F707C9-B039-4B3C-A3AC-D410716E0748}" type="presOf" srcId="{C56BE839-45FE-4146-9818-0167BA3F4ACB}" destId="{4BFD3576-873B-49EA-B85B-63D94197051F}" srcOrd="0" destOrd="0" presId="urn:microsoft.com/office/officeart/2005/8/layout/radial1"/>
    <dgm:cxn modelId="{8CE65A3D-6FDE-4421-B1EF-FC947456E041}" type="presOf" srcId="{40189C1A-B5D7-4AE8-9D90-AE2B6EADF321}" destId="{A29AF78B-4A01-4E49-BCC3-1990D351B82D}" srcOrd="0" destOrd="0" presId="urn:microsoft.com/office/officeart/2005/8/layout/radial1"/>
    <dgm:cxn modelId="{C7BD2143-DC05-45D5-A88D-99F07ED585B0}" srcId="{F9EE0668-3590-4790-A10A-0911C884530A}" destId="{854E1575-D5ED-4B17-A00C-410B2AD17865}" srcOrd="3" destOrd="0" parTransId="{BCB33C45-9E31-4F1D-969A-152EB57CFF09}" sibTransId="{92C6036D-49F6-4314-903D-0340220860B1}"/>
    <dgm:cxn modelId="{CDF06726-1844-4086-92AD-76F60F3B80F7}" type="presOf" srcId="{183DD98B-E8AB-458A-8BA9-4D4A68F924CD}" destId="{DD81EAE2-AED5-49AE-8679-70F842CD881F}" srcOrd="0" destOrd="0" presId="urn:microsoft.com/office/officeart/2005/8/layout/radial1"/>
    <dgm:cxn modelId="{9C321A9F-A18A-4D4A-A3B1-AD733A1AD1D7}" type="presOf" srcId="{BCB33C45-9E31-4F1D-969A-152EB57CFF09}" destId="{B0F01D49-27B4-4596-BB91-3B8CBAF3D480}" srcOrd="1" destOrd="0" presId="urn:microsoft.com/office/officeart/2005/8/layout/radial1"/>
    <dgm:cxn modelId="{7CC82C99-778F-4F61-A8D5-5673BDD8C452}" type="presOf" srcId="{175B23FD-4A9F-4E73-AFBD-51917598EAC0}" destId="{BA1014B2-DE2B-49D6-BD5F-919B69A55852}" srcOrd="0" destOrd="0" presId="urn:microsoft.com/office/officeart/2005/8/layout/radial1"/>
    <dgm:cxn modelId="{69AD188A-4473-455F-9A61-4151483D8069}" type="presOf" srcId="{D27783F5-1FB2-4870-8C5D-035B75924C8F}" destId="{507D5C17-18F2-4B95-9F4A-DB238058C059}" srcOrd="0" destOrd="0" presId="urn:microsoft.com/office/officeart/2005/8/layout/radial1"/>
    <dgm:cxn modelId="{71224E77-457F-4D6B-AF02-350F81971986}" type="presOf" srcId="{8319C51E-C7D9-4580-92A9-7026BACCA977}" destId="{1E323940-A51B-4013-837D-F8162690D9C3}" srcOrd="0" destOrd="0" presId="urn:microsoft.com/office/officeart/2005/8/layout/radial1"/>
    <dgm:cxn modelId="{80DAA000-0D4B-4DC2-950F-EAD9B47CB384}" type="presOf" srcId="{606A278D-3A81-469A-9360-F427A19A9AC5}" destId="{615A17ED-38FF-4AA1-BB16-8F557D1F6EB7}" srcOrd="1" destOrd="0" presId="urn:microsoft.com/office/officeart/2005/8/layout/radial1"/>
    <dgm:cxn modelId="{471C7B91-8CD8-42E7-AEB3-B6D508993F58}" type="presOf" srcId="{606A278D-3A81-469A-9360-F427A19A9AC5}" destId="{F99B3ABA-8328-4084-B167-E4E3BAB97731}" srcOrd="0" destOrd="0" presId="urn:microsoft.com/office/officeart/2005/8/layout/radial1"/>
    <dgm:cxn modelId="{38BD0BA6-3431-4CF0-9CF7-D489046D3ECD}" srcId="{F9EE0668-3590-4790-A10A-0911C884530A}" destId="{9EED6417-F0B3-4A42-A831-5C29ADD8FCB7}" srcOrd="2" destOrd="0" parTransId="{C56BE839-45FE-4146-9818-0167BA3F4ACB}" sibTransId="{528FED82-35FE-4949-8471-EEBF5D153A30}"/>
    <dgm:cxn modelId="{ABD32B4E-390D-4C97-8217-2F4D19A1AE88}" type="presOf" srcId="{718D06EB-A535-4F55-AF9F-A9D99DFA7737}" destId="{63D7CAF9-BE25-4569-A5B2-274847F050E1}" srcOrd="0" destOrd="0" presId="urn:microsoft.com/office/officeart/2005/8/layout/radial1"/>
    <dgm:cxn modelId="{976421E5-E6F3-4C36-8BB5-1D9C3EA7C2A3}" type="presOf" srcId="{BCB33C45-9E31-4F1D-969A-152EB57CFF09}" destId="{EC5794D4-AF7B-497B-A3E2-5DA0D8EDC36F}" srcOrd="0" destOrd="0" presId="urn:microsoft.com/office/officeart/2005/8/layout/radial1"/>
    <dgm:cxn modelId="{A4EC2E95-927E-4A82-ACEB-A06993490D61}" type="presOf" srcId="{F775887D-8F8C-4F37-9764-99C3F590212F}" destId="{26A31261-3B48-4EA5-A89E-A27BEEDCED86}" srcOrd="0" destOrd="0" presId="urn:microsoft.com/office/officeart/2005/8/layout/radial1"/>
    <dgm:cxn modelId="{22100B2D-3397-42B0-A265-1CF27418F92A}" type="presParOf" srcId="{BA1014B2-DE2B-49D6-BD5F-919B69A55852}" destId="{D5E9FF94-1F21-44B6-AACA-B389A5F2449E}" srcOrd="0" destOrd="0" presId="urn:microsoft.com/office/officeart/2005/8/layout/radial1"/>
    <dgm:cxn modelId="{1745C942-9F4F-4BA0-B99D-5C61E2105256}" type="presParOf" srcId="{BA1014B2-DE2B-49D6-BD5F-919B69A55852}" destId="{436BCEA3-A01E-42E9-B24C-F780A908E4CD}" srcOrd="1" destOrd="0" presId="urn:microsoft.com/office/officeart/2005/8/layout/radial1"/>
    <dgm:cxn modelId="{51F5A39D-05D2-4BF2-939E-7A41867F48DC}" type="presParOf" srcId="{436BCEA3-A01E-42E9-B24C-F780A908E4CD}" destId="{A3E43684-E82F-49F8-A354-047DD24241FC}" srcOrd="0" destOrd="0" presId="urn:microsoft.com/office/officeart/2005/8/layout/radial1"/>
    <dgm:cxn modelId="{9A7AF3A7-B69F-466C-B69F-85E9171ABCC7}" type="presParOf" srcId="{BA1014B2-DE2B-49D6-BD5F-919B69A55852}" destId="{63D7CAF9-BE25-4569-A5B2-274847F050E1}" srcOrd="2" destOrd="0" presId="urn:microsoft.com/office/officeart/2005/8/layout/radial1"/>
    <dgm:cxn modelId="{414760D8-3928-479D-B65B-107CA36AD3A6}" type="presParOf" srcId="{BA1014B2-DE2B-49D6-BD5F-919B69A55852}" destId="{F99B3ABA-8328-4084-B167-E4E3BAB97731}" srcOrd="3" destOrd="0" presId="urn:microsoft.com/office/officeart/2005/8/layout/radial1"/>
    <dgm:cxn modelId="{5B78C790-56D0-4A0F-9549-F33B56446B07}" type="presParOf" srcId="{F99B3ABA-8328-4084-B167-E4E3BAB97731}" destId="{615A17ED-38FF-4AA1-BB16-8F557D1F6EB7}" srcOrd="0" destOrd="0" presId="urn:microsoft.com/office/officeart/2005/8/layout/radial1"/>
    <dgm:cxn modelId="{D18CEAF5-862D-40B0-8222-86874FA8959C}" type="presParOf" srcId="{BA1014B2-DE2B-49D6-BD5F-919B69A55852}" destId="{26A31261-3B48-4EA5-A89E-A27BEEDCED86}" srcOrd="4" destOrd="0" presId="urn:microsoft.com/office/officeart/2005/8/layout/radial1"/>
    <dgm:cxn modelId="{E4C783D5-A426-411D-82E8-8D485C098CF2}" type="presParOf" srcId="{BA1014B2-DE2B-49D6-BD5F-919B69A55852}" destId="{4BFD3576-873B-49EA-B85B-63D94197051F}" srcOrd="5" destOrd="0" presId="urn:microsoft.com/office/officeart/2005/8/layout/radial1"/>
    <dgm:cxn modelId="{945CE71B-9166-4428-9A07-AEC473C92EBB}" type="presParOf" srcId="{4BFD3576-873B-49EA-B85B-63D94197051F}" destId="{0372FFC7-774F-433B-AA13-85C9FE66DFD2}" srcOrd="0" destOrd="0" presId="urn:microsoft.com/office/officeart/2005/8/layout/radial1"/>
    <dgm:cxn modelId="{F28CA814-19F8-4510-AB49-B0EFACDA9713}" type="presParOf" srcId="{BA1014B2-DE2B-49D6-BD5F-919B69A55852}" destId="{DC1F452C-B5F2-475E-ABDC-4310E273DE02}" srcOrd="6" destOrd="0" presId="urn:microsoft.com/office/officeart/2005/8/layout/radial1"/>
    <dgm:cxn modelId="{70FE49F4-F765-4F7B-97B8-A8F83436586E}" type="presParOf" srcId="{BA1014B2-DE2B-49D6-BD5F-919B69A55852}" destId="{EC5794D4-AF7B-497B-A3E2-5DA0D8EDC36F}" srcOrd="7" destOrd="0" presId="urn:microsoft.com/office/officeart/2005/8/layout/radial1"/>
    <dgm:cxn modelId="{C5FDB16D-C6C9-4993-8284-4E2A738015AE}" type="presParOf" srcId="{EC5794D4-AF7B-497B-A3E2-5DA0D8EDC36F}" destId="{B0F01D49-27B4-4596-BB91-3B8CBAF3D480}" srcOrd="0" destOrd="0" presId="urn:microsoft.com/office/officeart/2005/8/layout/radial1"/>
    <dgm:cxn modelId="{0BE125AF-B362-46B2-B6BB-E7211F638F40}" type="presParOf" srcId="{BA1014B2-DE2B-49D6-BD5F-919B69A55852}" destId="{C384CCFD-E131-4571-AC18-36676108317C}" srcOrd="8" destOrd="0" presId="urn:microsoft.com/office/officeart/2005/8/layout/radial1"/>
    <dgm:cxn modelId="{6F51C2C2-87F3-4563-B249-37F9D273933E}" type="presParOf" srcId="{BA1014B2-DE2B-49D6-BD5F-919B69A55852}" destId="{A29AF78B-4A01-4E49-BCC3-1990D351B82D}" srcOrd="9" destOrd="0" presId="urn:microsoft.com/office/officeart/2005/8/layout/radial1"/>
    <dgm:cxn modelId="{8B2D3FE7-5E56-4BA9-8AB3-1991FFC73D24}" type="presParOf" srcId="{A29AF78B-4A01-4E49-BCC3-1990D351B82D}" destId="{89926898-F287-4DB6-8E20-CC214B80A167}" srcOrd="0" destOrd="0" presId="urn:microsoft.com/office/officeart/2005/8/layout/radial1"/>
    <dgm:cxn modelId="{E1CB2731-8A74-45C3-826D-F7DC1E094164}" type="presParOf" srcId="{BA1014B2-DE2B-49D6-BD5F-919B69A55852}" destId="{DD81EAE2-AED5-49AE-8679-70F842CD881F}" srcOrd="10" destOrd="0" presId="urn:microsoft.com/office/officeart/2005/8/layout/radial1"/>
    <dgm:cxn modelId="{D755C660-B2ED-4DB0-B51B-48A7E55E8D85}" type="presParOf" srcId="{BA1014B2-DE2B-49D6-BD5F-919B69A55852}" destId="{1E323940-A51B-4013-837D-F8162690D9C3}" srcOrd="11" destOrd="0" presId="urn:microsoft.com/office/officeart/2005/8/layout/radial1"/>
    <dgm:cxn modelId="{772A0FAE-297D-4088-90F1-75EED40D719A}" type="presParOf" srcId="{1E323940-A51B-4013-837D-F8162690D9C3}" destId="{B35931CE-6BD6-48AF-8E80-573586A3485F}" srcOrd="0" destOrd="0" presId="urn:microsoft.com/office/officeart/2005/8/layout/radial1"/>
    <dgm:cxn modelId="{6B99D533-0C61-4A46-9681-55080CB0DCDA}" type="presParOf" srcId="{BA1014B2-DE2B-49D6-BD5F-919B69A55852}" destId="{507D5C17-18F2-4B95-9F4A-DB238058C059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6A11F-5440-45DF-9C4E-C61CBF45AD22}">
      <dsp:nvSpPr>
        <dsp:cNvPr id="0" name=""/>
        <dsp:cNvSpPr/>
      </dsp:nvSpPr>
      <dsp:spPr>
        <a:xfrm>
          <a:off x="793689" y="1212091"/>
          <a:ext cx="1438991" cy="825708"/>
        </a:xfrm>
        <a:prstGeom prst="ellipse">
          <a:avLst/>
        </a:prstGeom>
        <a:solidFill>
          <a:srgbClr val="FFFF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</a:rPr>
            <a:t>Жилищное хозяйство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1004424" y="1333013"/>
        <a:ext cx="1017521" cy="583864"/>
      </dsp:txXfrm>
    </dsp:sp>
    <dsp:sp modelId="{1E003FD5-D1BF-4447-A898-5D41AB71E768}">
      <dsp:nvSpPr>
        <dsp:cNvPr id="0" name=""/>
        <dsp:cNvSpPr/>
      </dsp:nvSpPr>
      <dsp:spPr>
        <a:xfrm rot="16200000">
          <a:off x="1358397" y="1030496"/>
          <a:ext cx="309576" cy="53613"/>
        </a:xfrm>
        <a:custGeom>
          <a:avLst/>
          <a:gdLst/>
          <a:ahLst/>
          <a:cxnLst/>
          <a:rect l="0" t="0" r="0" b="0"/>
          <a:pathLst>
            <a:path>
              <a:moveTo>
                <a:pt x="0" y="26806"/>
              </a:moveTo>
              <a:lnTo>
                <a:pt x="309576" y="268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05446" y="1049563"/>
        <a:ext cx="15478" cy="15478"/>
      </dsp:txXfrm>
    </dsp:sp>
    <dsp:sp modelId="{4F07C3E8-57F6-4CA0-AEC6-F5521E847AAE}">
      <dsp:nvSpPr>
        <dsp:cNvPr id="0" name=""/>
        <dsp:cNvSpPr/>
      </dsp:nvSpPr>
      <dsp:spPr>
        <a:xfrm>
          <a:off x="1062480" y="1105"/>
          <a:ext cx="901409" cy="901409"/>
        </a:xfrm>
        <a:prstGeom prst="ellipse">
          <a:avLst/>
        </a:prstGeom>
        <a:solidFill>
          <a:srgbClr val="FFFF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2018 год </a:t>
          </a:r>
          <a:r>
            <a:rPr lang="ru-RU" sz="1300" kern="1200" dirty="0" smtClean="0">
              <a:solidFill>
                <a:schemeClr val="tx1"/>
              </a:solidFill>
            </a:rPr>
            <a:t>353,5 </a:t>
          </a:r>
          <a:r>
            <a:rPr lang="ru-RU" sz="1300" kern="1200" dirty="0" err="1" smtClean="0">
              <a:solidFill>
                <a:schemeClr val="tx1"/>
              </a:solidFill>
            </a:rPr>
            <a:t>тыс.руб</a:t>
          </a:r>
          <a:r>
            <a:rPr lang="ru-RU" sz="1300" kern="1200" dirty="0" smtClean="0">
              <a:solidFill>
                <a:schemeClr val="tx1"/>
              </a:solidFill>
            </a:rPr>
            <a:t>.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1194488" y="133113"/>
        <a:ext cx="637393" cy="637393"/>
      </dsp:txXfrm>
    </dsp:sp>
    <dsp:sp modelId="{1BE92AE7-42AF-4A36-8315-29AB5797B781}">
      <dsp:nvSpPr>
        <dsp:cNvPr id="0" name=""/>
        <dsp:cNvSpPr/>
      </dsp:nvSpPr>
      <dsp:spPr>
        <a:xfrm rot="1800000">
          <a:off x="2011217" y="1925160"/>
          <a:ext cx="136773" cy="53613"/>
        </a:xfrm>
        <a:custGeom>
          <a:avLst/>
          <a:gdLst/>
          <a:ahLst/>
          <a:cxnLst/>
          <a:rect l="0" t="0" r="0" b="0"/>
          <a:pathLst>
            <a:path>
              <a:moveTo>
                <a:pt x="0" y="26806"/>
              </a:moveTo>
              <a:lnTo>
                <a:pt x="136773" y="268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76184" y="1948548"/>
        <a:ext cx="6838" cy="6838"/>
      </dsp:txXfrm>
    </dsp:sp>
    <dsp:sp modelId="{D0CADE02-2D94-40C7-A48E-4AD434F24629}">
      <dsp:nvSpPr>
        <dsp:cNvPr id="0" name=""/>
        <dsp:cNvSpPr/>
      </dsp:nvSpPr>
      <dsp:spPr>
        <a:xfrm>
          <a:off x="2078445" y="1760808"/>
          <a:ext cx="901409" cy="901409"/>
        </a:xfrm>
        <a:prstGeom prst="ellipse">
          <a:avLst/>
        </a:prstGeom>
        <a:solidFill>
          <a:srgbClr val="FFFF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2020 год </a:t>
          </a:r>
          <a:r>
            <a:rPr lang="ru-RU" sz="1300" kern="1200" dirty="0" smtClean="0">
              <a:solidFill>
                <a:schemeClr val="tx1"/>
              </a:solidFill>
            </a:rPr>
            <a:t>353,5 </a:t>
          </a:r>
          <a:r>
            <a:rPr lang="ru-RU" sz="1300" kern="1200" dirty="0" err="1" smtClean="0">
              <a:solidFill>
                <a:schemeClr val="tx1"/>
              </a:solidFill>
            </a:rPr>
            <a:t>тыс.руб</a:t>
          </a:r>
          <a:r>
            <a:rPr lang="ru-RU" sz="1300" kern="1200" dirty="0" smtClean="0">
              <a:solidFill>
                <a:schemeClr val="tx1"/>
              </a:solidFill>
            </a:rPr>
            <a:t>.</a:t>
          </a:r>
          <a:endParaRPr lang="ru-RU" sz="1300" kern="1200" dirty="0"/>
        </a:p>
      </dsp:txBody>
      <dsp:txXfrm>
        <a:off x="2210453" y="1892816"/>
        <a:ext cx="637393" cy="637393"/>
      </dsp:txXfrm>
    </dsp:sp>
    <dsp:sp modelId="{31C269A9-8165-432B-A5C5-0A99F4E590DF}">
      <dsp:nvSpPr>
        <dsp:cNvPr id="0" name=""/>
        <dsp:cNvSpPr/>
      </dsp:nvSpPr>
      <dsp:spPr>
        <a:xfrm rot="9000000">
          <a:off x="878380" y="1925160"/>
          <a:ext cx="136773" cy="53613"/>
        </a:xfrm>
        <a:custGeom>
          <a:avLst/>
          <a:gdLst/>
          <a:ahLst/>
          <a:cxnLst/>
          <a:rect l="0" t="0" r="0" b="0"/>
          <a:pathLst>
            <a:path>
              <a:moveTo>
                <a:pt x="0" y="26806"/>
              </a:moveTo>
              <a:lnTo>
                <a:pt x="136773" y="268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943347" y="1948548"/>
        <a:ext cx="6838" cy="6838"/>
      </dsp:txXfrm>
    </dsp:sp>
    <dsp:sp modelId="{D5CCB86F-9208-4CBC-81E9-EACAD5A9DEB9}">
      <dsp:nvSpPr>
        <dsp:cNvPr id="0" name=""/>
        <dsp:cNvSpPr/>
      </dsp:nvSpPr>
      <dsp:spPr>
        <a:xfrm>
          <a:off x="46515" y="1760808"/>
          <a:ext cx="901409" cy="901409"/>
        </a:xfrm>
        <a:prstGeom prst="ellipse">
          <a:avLst/>
        </a:prstGeom>
        <a:solidFill>
          <a:srgbClr val="FFFF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2019 год </a:t>
          </a:r>
          <a:r>
            <a:rPr lang="ru-RU" sz="1300" kern="1200" dirty="0" smtClean="0">
              <a:solidFill>
                <a:schemeClr val="tx1"/>
              </a:solidFill>
            </a:rPr>
            <a:t>353,5 </a:t>
          </a:r>
          <a:r>
            <a:rPr lang="ru-RU" sz="1300" kern="1200" dirty="0" err="1" smtClean="0">
              <a:solidFill>
                <a:schemeClr val="tx1"/>
              </a:solidFill>
            </a:rPr>
            <a:t>тыс.руб</a:t>
          </a:r>
          <a:r>
            <a:rPr lang="ru-RU" sz="1300" kern="1200" dirty="0" smtClean="0"/>
            <a:t>.</a:t>
          </a:r>
          <a:endParaRPr lang="ru-RU" sz="1300" kern="1200" dirty="0"/>
        </a:p>
      </dsp:txBody>
      <dsp:txXfrm>
        <a:off x="178523" y="1892816"/>
        <a:ext cx="637393" cy="6373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6A11F-5440-45DF-9C4E-C61CBF45AD22}">
      <dsp:nvSpPr>
        <dsp:cNvPr id="0" name=""/>
        <dsp:cNvSpPr/>
      </dsp:nvSpPr>
      <dsp:spPr>
        <a:xfrm>
          <a:off x="635389" y="1415982"/>
          <a:ext cx="1755592" cy="844776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Благоустройство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892489" y="1539697"/>
        <a:ext cx="1241392" cy="597346"/>
      </dsp:txXfrm>
    </dsp:sp>
    <dsp:sp modelId="{1E003FD5-D1BF-4447-A898-5D41AB71E768}">
      <dsp:nvSpPr>
        <dsp:cNvPr id="0" name=""/>
        <dsp:cNvSpPr/>
      </dsp:nvSpPr>
      <dsp:spPr>
        <a:xfrm rot="16200000">
          <a:off x="1354339" y="1229711"/>
          <a:ext cx="317691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317691" y="2742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05243" y="1249194"/>
        <a:ext cx="15884" cy="15884"/>
      </dsp:txXfrm>
    </dsp:sp>
    <dsp:sp modelId="{4F07C3E8-57F6-4CA0-AEC6-F5521E847AAE}">
      <dsp:nvSpPr>
        <dsp:cNvPr id="0" name=""/>
        <dsp:cNvSpPr/>
      </dsp:nvSpPr>
      <dsp:spPr>
        <a:xfrm>
          <a:off x="1052073" y="176066"/>
          <a:ext cx="922224" cy="922224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2018 год 13 </a:t>
          </a:r>
          <a:r>
            <a:rPr lang="ru-RU" sz="1300" kern="1200" dirty="0" smtClean="0">
              <a:solidFill>
                <a:schemeClr val="tx1"/>
              </a:solidFill>
            </a:rPr>
            <a:t>940,1 </a:t>
          </a:r>
          <a:r>
            <a:rPr lang="ru-RU" sz="1300" kern="1200" dirty="0" err="1" smtClean="0">
              <a:solidFill>
                <a:schemeClr val="tx1"/>
              </a:solidFill>
            </a:rPr>
            <a:t>тыс.руб</a:t>
          </a:r>
          <a:r>
            <a:rPr lang="ru-RU" sz="1300" kern="1200" dirty="0" smtClean="0">
              <a:solidFill>
                <a:schemeClr val="tx1"/>
              </a:solidFill>
            </a:rPr>
            <a:t>.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1187130" y="311123"/>
        <a:ext cx="652110" cy="652110"/>
      </dsp:txXfrm>
    </dsp:sp>
    <dsp:sp modelId="{1BE92AE7-42AF-4A36-8315-29AB5797B781}">
      <dsp:nvSpPr>
        <dsp:cNvPr id="0" name=""/>
        <dsp:cNvSpPr/>
      </dsp:nvSpPr>
      <dsp:spPr>
        <a:xfrm rot="1800000">
          <a:off x="2069077" y="2158199"/>
          <a:ext cx="91141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91141" y="2742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12369" y="2183346"/>
        <a:ext cx="4557" cy="4557"/>
      </dsp:txXfrm>
    </dsp:sp>
    <dsp:sp modelId="{D0CADE02-2D94-40C7-A48E-4AD434F24629}">
      <dsp:nvSpPr>
        <dsp:cNvPr id="0" name=""/>
        <dsp:cNvSpPr/>
      </dsp:nvSpPr>
      <dsp:spPr>
        <a:xfrm>
          <a:off x="2092335" y="1977853"/>
          <a:ext cx="922224" cy="922224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2020 год  14 </a:t>
          </a:r>
          <a:r>
            <a:rPr lang="ru-RU" sz="1300" kern="1200" dirty="0" smtClean="0">
              <a:solidFill>
                <a:schemeClr val="tx1"/>
              </a:solidFill>
            </a:rPr>
            <a:t>940,1 </a:t>
          </a:r>
          <a:r>
            <a:rPr lang="ru-RU" sz="1300" kern="1200" dirty="0" err="1" smtClean="0">
              <a:solidFill>
                <a:schemeClr val="tx1"/>
              </a:solidFill>
            </a:rPr>
            <a:t>тыс.руб</a:t>
          </a:r>
          <a:r>
            <a:rPr lang="ru-RU" sz="1300" kern="1200" dirty="0" smtClean="0">
              <a:solidFill>
                <a:schemeClr val="tx1"/>
              </a:solidFill>
            </a:rPr>
            <a:t>.</a:t>
          </a:r>
          <a:endParaRPr lang="ru-RU" sz="1300" kern="1200" dirty="0"/>
        </a:p>
      </dsp:txBody>
      <dsp:txXfrm>
        <a:off x="2227392" y="2112910"/>
        <a:ext cx="652110" cy="652110"/>
      </dsp:txXfrm>
    </dsp:sp>
    <dsp:sp modelId="{31C269A9-8165-432B-A5C5-0A99F4E590DF}">
      <dsp:nvSpPr>
        <dsp:cNvPr id="0" name=""/>
        <dsp:cNvSpPr/>
      </dsp:nvSpPr>
      <dsp:spPr>
        <a:xfrm rot="9000000">
          <a:off x="866152" y="2158199"/>
          <a:ext cx="91141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91141" y="2742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909444" y="2183346"/>
        <a:ext cx="4557" cy="4557"/>
      </dsp:txXfrm>
    </dsp:sp>
    <dsp:sp modelId="{D5CCB86F-9208-4CBC-81E9-EACAD5A9DEB9}">
      <dsp:nvSpPr>
        <dsp:cNvPr id="0" name=""/>
        <dsp:cNvSpPr/>
      </dsp:nvSpPr>
      <dsp:spPr>
        <a:xfrm>
          <a:off x="11810" y="1977853"/>
          <a:ext cx="922224" cy="922224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2019 год </a:t>
          </a:r>
          <a:r>
            <a:rPr lang="ru-RU" sz="1300" kern="1200" dirty="0" smtClean="0">
              <a:solidFill>
                <a:schemeClr val="tx1"/>
              </a:solidFill>
            </a:rPr>
            <a:t>14440,1 </a:t>
          </a:r>
          <a:r>
            <a:rPr lang="ru-RU" sz="1300" kern="1200" dirty="0" err="1" smtClean="0">
              <a:solidFill>
                <a:schemeClr val="tx1"/>
              </a:solidFill>
            </a:rPr>
            <a:t>тыс.руб</a:t>
          </a:r>
          <a:r>
            <a:rPr lang="ru-RU" sz="1300" kern="1200" dirty="0" smtClean="0"/>
            <a:t>.</a:t>
          </a:r>
          <a:endParaRPr lang="ru-RU" sz="1300" kern="1200" dirty="0"/>
        </a:p>
      </dsp:txBody>
      <dsp:txXfrm>
        <a:off x="146867" y="2112910"/>
        <a:ext cx="652110" cy="6521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6A11F-5440-45DF-9C4E-C61CBF45AD22}">
      <dsp:nvSpPr>
        <dsp:cNvPr id="0" name=""/>
        <dsp:cNvSpPr/>
      </dsp:nvSpPr>
      <dsp:spPr>
        <a:xfrm>
          <a:off x="771279" y="1298305"/>
          <a:ext cx="1483812" cy="851427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</a:rPr>
            <a:t>Коммунальное хозяйство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988578" y="1422994"/>
        <a:ext cx="1049214" cy="602049"/>
      </dsp:txXfrm>
    </dsp:sp>
    <dsp:sp modelId="{1E003FD5-D1BF-4447-A898-5D41AB71E768}">
      <dsp:nvSpPr>
        <dsp:cNvPr id="0" name=""/>
        <dsp:cNvSpPr/>
      </dsp:nvSpPr>
      <dsp:spPr>
        <a:xfrm rot="16200000">
          <a:off x="1354204" y="1111683"/>
          <a:ext cx="317962" cy="55283"/>
        </a:xfrm>
        <a:custGeom>
          <a:avLst/>
          <a:gdLst/>
          <a:ahLst/>
          <a:cxnLst/>
          <a:rect l="0" t="0" r="0" b="0"/>
          <a:pathLst>
            <a:path>
              <a:moveTo>
                <a:pt x="0" y="27641"/>
              </a:moveTo>
              <a:lnTo>
                <a:pt x="317962" y="2764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05236" y="1131375"/>
        <a:ext cx="15898" cy="15898"/>
      </dsp:txXfrm>
    </dsp:sp>
    <dsp:sp modelId="{4F07C3E8-57F6-4CA0-AEC6-F5521E847AAE}">
      <dsp:nvSpPr>
        <dsp:cNvPr id="0" name=""/>
        <dsp:cNvSpPr/>
      </dsp:nvSpPr>
      <dsp:spPr>
        <a:xfrm>
          <a:off x="1048442" y="50857"/>
          <a:ext cx="929486" cy="929486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2018 год  </a:t>
          </a:r>
          <a:r>
            <a:rPr lang="ru-RU" sz="1300" kern="1200" dirty="0" smtClean="0">
              <a:solidFill>
                <a:schemeClr val="tx1"/>
              </a:solidFill>
            </a:rPr>
            <a:t>500 </a:t>
          </a:r>
          <a:r>
            <a:rPr lang="ru-RU" sz="1300" kern="1200" dirty="0" err="1" smtClean="0">
              <a:solidFill>
                <a:schemeClr val="tx1"/>
              </a:solidFill>
            </a:rPr>
            <a:t>тыс.руб</a:t>
          </a:r>
          <a:r>
            <a:rPr lang="ru-RU" sz="1300" kern="1200" dirty="0" smtClean="0">
              <a:solidFill>
                <a:schemeClr val="tx1"/>
              </a:solidFill>
            </a:rPr>
            <a:t>.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1184562" y="186977"/>
        <a:ext cx="657246" cy="657246"/>
      </dsp:txXfrm>
    </dsp:sp>
    <dsp:sp modelId="{1BE92AE7-42AF-4A36-8315-29AB5797B781}">
      <dsp:nvSpPr>
        <dsp:cNvPr id="0" name=""/>
        <dsp:cNvSpPr/>
      </dsp:nvSpPr>
      <dsp:spPr>
        <a:xfrm rot="1800000">
          <a:off x="2026813" y="2033271"/>
          <a:ext cx="139777" cy="55283"/>
        </a:xfrm>
        <a:custGeom>
          <a:avLst/>
          <a:gdLst/>
          <a:ahLst/>
          <a:cxnLst/>
          <a:rect l="0" t="0" r="0" b="0"/>
          <a:pathLst>
            <a:path>
              <a:moveTo>
                <a:pt x="0" y="27641"/>
              </a:moveTo>
              <a:lnTo>
                <a:pt x="139777" y="2764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93208" y="2057419"/>
        <a:ext cx="6988" cy="6988"/>
      </dsp:txXfrm>
    </dsp:sp>
    <dsp:sp modelId="{D0CADE02-2D94-40C7-A48E-4AD434F24629}">
      <dsp:nvSpPr>
        <dsp:cNvPr id="0" name=""/>
        <dsp:cNvSpPr/>
      </dsp:nvSpPr>
      <dsp:spPr>
        <a:xfrm>
          <a:off x="2094964" y="1863486"/>
          <a:ext cx="929486" cy="929486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2020 год  </a:t>
          </a:r>
          <a:r>
            <a:rPr lang="ru-RU" sz="1300" kern="1200" dirty="0" smtClean="0">
              <a:solidFill>
                <a:schemeClr val="tx1"/>
              </a:solidFill>
            </a:rPr>
            <a:t>500 </a:t>
          </a:r>
          <a:r>
            <a:rPr lang="ru-RU" sz="1300" kern="1200" dirty="0" err="1" smtClean="0">
              <a:solidFill>
                <a:schemeClr val="tx1"/>
              </a:solidFill>
            </a:rPr>
            <a:t>тыс.руб</a:t>
          </a:r>
          <a:r>
            <a:rPr lang="ru-RU" sz="1300" kern="1200" dirty="0" smtClean="0">
              <a:solidFill>
                <a:schemeClr val="tx1"/>
              </a:solidFill>
            </a:rPr>
            <a:t>.</a:t>
          </a:r>
          <a:endParaRPr lang="ru-RU" sz="1300" kern="1200" dirty="0"/>
        </a:p>
      </dsp:txBody>
      <dsp:txXfrm>
        <a:off x="2231084" y="1999606"/>
        <a:ext cx="657246" cy="657246"/>
      </dsp:txXfrm>
    </dsp:sp>
    <dsp:sp modelId="{31C269A9-8165-432B-A5C5-0A99F4E590DF}">
      <dsp:nvSpPr>
        <dsp:cNvPr id="0" name=""/>
        <dsp:cNvSpPr/>
      </dsp:nvSpPr>
      <dsp:spPr>
        <a:xfrm rot="9000000">
          <a:off x="859779" y="2033271"/>
          <a:ext cx="139777" cy="55283"/>
        </a:xfrm>
        <a:custGeom>
          <a:avLst/>
          <a:gdLst/>
          <a:ahLst/>
          <a:cxnLst/>
          <a:rect l="0" t="0" r="0" b="0"/>
          <a:pathLst>
            <a:path>
              <a:moveTo>
                <a:pt x="0" y="27641"/>
              </a:moveTo>
              <a:lnTo>
                <a:pt x="139777" y="2764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926173" y="2057419"/>
        <a:ext cx="6988" cy="6988"/>
      </dsp:txXfrm>
    </dsp:sp>
    <dsp:sp modelId="{D5CCB86F-9208-4CBC-81E9-EACAD5A9DEB9}">
      <dsp:nvSpPr>
        <dsp:cNvPr id="0" name=""/>
        <dsp:cNvSpPr/>
      </dsp:nvSpPr>
      <dsp:spPr>
        <a:xfrm>
          <a:off x="1920" y="1863486"/>
          <a:ext cx="929486" cy="929486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2019 год </a:t>
          </a:r>
          <a:r>
            <a:rPr lang="ru-RU" sz="1300" kern="1200" dirty="0" smtClean="0">
              <a:solidFill>
                <a:schemeClr val="tx1"/>
              </a:solidFill>
            </a:rPr>
            <a:t>500 </a:t>
          </a:r>
          <a:r>
            <a:rPr lang="ru-RU" sz="1300" kern="1200" dirty="0" err="1" smtClean="0">
              <a:solidFill>
                <a:schemeClr val="tx1"/>
              </a:solidFill>
            </a:rPr>
            <a:t>тыс.руб</a:t>
          </a:r>
          <a:r>
            <a:rPr lang="ru-RU" sz="1300" kern="1200" dirty="0" smtClean="0"/>
            <a:t>.</a:t>
          </a:r>
          <a:endParaRPr lang="ru-RU" sz="1300" kern="1200" dirty="0"/>
        </a:p>
      </dsp:txBody>
      <dsp:txXfrm>
        <a:off x="138040" y="1999606"/>
        <a:ext cx="657246" cy="6572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E9FF94-1F21-44B6-AACA-B389A5F2449E}">
      <dsp:nvSpPr>
        <dsp:cNvPr id="0" name=""/>
        <dsp:cNvSpPr/>
      </dsp:nvSpPr>
      <dsp:spPr>
        <a:xfrm>
          <a:off x="2351224" y="1623056"/>
          <a:ext cx="2185132" cy="21988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Благоустройство</a:t>
          </a:r>
          <a:endParaRPr lang="ru-RU" sz="1400" kern="1200" dirty="0"/>
        </a:p>
      </dsp:txBody>
      <dsp:txXfrm>
        <a:off x="2671229" y="1945075"/>
        <a:ext cx="1545122" cy="1554848"/>
      </dsp:txXfrm>
    </dsp:sp>
    <dsp:sp modelId="{436BCEA3-A01E-42E9-B24C-F780A908E4CD}">
      <dsp:nvSpPr>
        <dsp:cNvPr id="0" name=""/>
        <dsp:cNvSpPr/>
      </dsp:nvSpPr>
      <dsp:spPr>
        <a:xfrm rot="15986113">
          <a:off x="3329645" y="1560975"/>
          <a:ext cx="86212" cy="42424"/>
        </a:xfrm>
        <a:custGeom>
          <a:avLst/>
          <a:gdLst/>
          <a:ahLst/>
          <a:cxnLst/>
          <a:rect l="0" t="0" r="0" b="0"/>
          <a:pathLst>
            <a:path>
              <a:moveTo>
                <a:pt x="0" y="21212"/>
              </a:moveTo>
              <a:lnTo>
                <a:pt x="86212" y="212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370596" y="1580032"/>
        <a:ext cx="4310" cy="4310"/>
      </dsp:txXfrm>
    </dsp:sp>
    <dsp:sp modelId="{63D7CAF9-BE25-4569-A5B2-274847F050E1}">
      <dsp:nvSpPr>
        <dsp:cNvPr id="0" name=""/>
        <dsp:cNvSpPr/>
      </dsp:nvSpPr>
      <dsp:spPr>
        <a:xfrm>
          <a:off x="2562920" y="20828"/>
          <a:ext cx="1519806" cy="1519806"/>
        </a:xfrm>
        <a:prstGeom prst="ellipse">
          <a:avLst/>
        </a:prstGeom>
        <a:solidFill>
          <a:srgbClr val="FFFF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Содержание и ремонт сетей уличного освещения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85490" y="243398"/>
        <a:ext cx="1074666" cy="1074666"/>
      </dsp:txXfrm>
    </dsp:sp>
    <dsp:sp modelId="{F99B3ABA-8328-4084-B167-E4E3BAB97731}">
      <dsp:nvSpPr>
        <dsp:cNvPr id="0" name=""/>
        <dsp:cNvSpPr/>
      </dsp:nvSpPr>
      <dsp:spPr>
        <a:xfrm rot="18225397">
          <a:off x="3973042" y="1638385"/>
          <a:ext cx="362267" cy="42424"/>
        </a:xfrm>
        <a:custGeom>
          <a:avLst/>
          <a:gdLst/>
          <a:ahLst/>
          <a:cxnLst/>
          <a:rect l="0" t="0" r="0" b="0"/>
          <a:pathLst>
            <a:path>
              <a:moveTo>
                <a:pt x="0" y="21212"/>
              </a:moveTo>
              <a:lnTo>
                <a:pt x="362267" y="212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145120" y="1650541"/>
        <a:ext cx="18113" cy="18113"/>
      </dsp:txXfrm>
    </dsp:sp>
    <dsp:sp modelId="{26A31261-3B48-4EA5-A89E-A27BEEDCED86}">
      <dsp:nvSpPr>
        <dsp:cNvPr id="0" name=""/>
        <dsp:cNvSpPr/>
      </dsp:nvSpPr>
      <dsp:spPr>
        <a:xfrm>
          <a:off x="3917176" y="117311"/>
          <a:ext cx="1519806" cy="1519806"/>
        </a:xfrm>
        <a:prstGeom prst="ellipse">
          <a:avLst/>
        </a:prstGeom>
        <a:solidFill>
          <a:srgbClr val="00B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Мероприятия по озеленению</a:t>
          </a:r>
          <a:r>
            <a:rPr lang="ru-RU" sz="1100" kern="1200" dirty="0" smtClean="0">
              <a:solidFill>
                <a:schemeClr val="tx1"/>
              </a:solidFill>
            </a:rPr>
            <a:t> 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4139746" y="339881"/>
        <a:ext cx="1074666" cy="1074666"/>
      </dsp:txXfrm>
    </dsp:sp>
    <dsp:sp modelId="{4BFD3576-873B-49EA-B85B-63D94197051F}">
      <dsp:nvSpPr>
        <dsp:cNvPr id="0" name=""/>
        <dsp:cNvSpPr/>
      </dsp:nvSpPr>
      <dsp:spPr>
        <a:xfrm rot="1966671">
          <a:off x="4360978" y="3304407"/>
          <a:ext cx="38934" cy="42424"/>
        </a:xfrm>
        <a:custGeom>
          <a:avLst/>
          <a:gdLst/>
          <a:ahLst/>
          <a:cxnLst/>
          <a:rect l="0" t="0" r="0" b="0"/>
          <a:pathLst>
            <a:path>
              <a:moveTo>
                <a:pt x="0" y="21212"/>
              </a:moveTo>
              <a:lnTo>
                <a:pt x="38934" y="212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79472" y="3324646"/>
        <a:ext cx="1946" cy="1946"/>
      </dsp:txXfrm>
    </dsp:sp>
    <dsp:sp modelId="{DC1F452C-B5F2-475E-ABDC-4310E273DE02}">
      <dsp:nvSpPr>
        <dsp:cNvPr id="0" name=""/>
        <dsp:cNvSpPr/>
      </dsp:nvSpPr>
      <dsp:spPr>
        <a:xfrm>
          <a:off x="4275818" y="2987654"/>
          <a:ext cx="1519806" cy="1519806"/>
        </a:xfrm>
        <a:prstGeom prst="ellipse">
          <a:avLst/>
        </a:prstGeom>
        <a:solidFill>
          <a:srgbClr val="9933FF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</a:rPr>
            <a:t>Содержание мест захоронения</a:t>
          </a:r>
          <a:endParaRPr lang="ru-RU" sz="1300" kern="1200" dirty="0">
            <a:solidFill>
              <a:schemeClr val="tx1"/>
            </a:solidFill>
          </a:endParaRPr>
        </a:p>
      </dsp:txBody>
      <dsp:txXfrm>
        <a:off x="4498388" y="3210224"/>
        <a:ext cx="1074666" cy="1074666"/>
      </dsp:txXfrm>
    </dsp:sp>
    <dsp:sp modelId="{EC5794D4-AF7B-497B-A3E2-5DA0D8EDC36F}">
      <dsp:nvSpPr>
        <dsp:cNvPr id="0" name=""/>
        <dsp:cNvSpPr/>
      </dsp:nvSpPr>
      <dsp:spPr>
        <a:xfrm rot="5606234">
          <a:off x="3293975" y="3877739"/>
          <a:ext cx="158308" cy="42424"/>
        </a:xfrm>
        <a:custGeom>
          <a:avLst/>
          <a:gdLst/>
          <a:ahLst/>
          <a:cxnLst/>
          <a:rect l="0" t="0" r="0" b="0"/>
          <a:pathLst>
            <a:path>
              <a:moveTo>
                <a:pt x="0" y="21212"/>
              </a:moveTo>
              <a:lnTo>
                <a:pt x="158308" y="212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369171" y="3894994"/>
        <a:ext cx="7915" cy="7915"/>
      </dsp:txXfrm>
    </dsp:sp>
    <dsp:sp modelId="{C384CCFD-E131-4571-AC18-36676108317C}">
      <dsp:nvSpPr>
        <dsp:cNvPr id="0" name=""/>
        <dsp:cNvSpPr/>
      </dsp:nvSpPr>
      <dsp:spPr>
        <a:xfrm>
          <a:off x="2562920" y="3976597"/>
          <a:ext cx="1519806" cy="1519806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Содержание мест общего пользования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85490" y="4199167"/>
        <a:ext cx="1074666" cy="1074666"/>
      </dsp:txXfrm>
    </dsp:sp>
    <dsp:sp modelId="{A29AF78B-4A01-4E49-BCC3-1990D351B82D}">
      <dsp:nvSpPr>
        <dsp:cNvPr id="0" name=""/>
        <dsp:cNvSpPr/>
      </dsp:nvSpPr>
      <dsp:spPr>
        <a:xfrm rot="9462347">
          <a:off x="2323753" y="3137465"/>
          <a:ext cx="112437" cy="42424"/>
        </a:xfrm>
        <a:custGeom>
          <a:avLst/>
          <a:gdLst/>
          <a:ahLst/>
          <a:cxnLst/>
          <a:rect l="0" t="0" r="0" b="0"/>
          <a:pathLst>
            <a:path>
              <a:moveTo>
                <a:pt x="0" y="21212"/>
              </a:moveTo>
              <a:lnTo>
                <a:pt x="112437" y="212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377160" y="3155867"/>
        <a:ext cx="5621" cy="5621"/>
      </dsp:txXfrm>
    </dsp:sp>
    <dsp:sp modelId="{DD81EAE2-AED5-49AE-8679-70F842CD881F}">
      <dsp:nvSpPr>
        <dsp:cNvPr id="0" name=""/>
        <dsp:cNvSpPr/>
      </dsp:nvSpPr>
      <dsp:spPr>
        <a:xfrm>
          <a:off x="767030" y="2439566"/>
          <a:ext cx="1596921" cy="2106117"/>
        </a:xfrm>
        <a:prstGeom prst="ellipse">
          <a:avLst/>
        </a:prstGeom>
        <a:solidFill>
          <a:srgbClr val="FF33C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solidFill>
                <a:schemeClr val="tx1"/>
              </a:solidFill>
            </a:rPr>
            <a:t>Ремонт мемориального комплекса</a:t>
          </a:r>
          <a:endParaRPr lang="ru-RU" sz="1150" kern="1200" dirty="0">
            <a:solidFill>
              <a:schemeClr val="tx1"/>
            </a:solidFill>
          </a:endParaRPr>
        </a:p>
      </dsp:txBody>
      <dsp:txXfrm>
        <a:off x="1000894" y="2748000"/>
        <a:ext cx="1129193" cy="1489249"/>
      </dsp:txXfrm>
    </dsp:sp>
    <dsp:sp modelId="{1E323940-A51B-4013-837D-F8162690D9C3}">
      <dsp:nvSpPr>
        <dsp:cNvPr id="0" name=""/>
        <dsp:cNvSpPr/>
      </dsp:nvSpPr>
      <dsp:spPr>
        <a:xfrm rot="12447309">
          <a:off x="2406963" y="2180757"/>
          <a:ext cx="69966" cy="42424"/>
        </a:xfrm>
        <a:custGeom>
          <a:avLst/>
          <a:gdLst/>
          <a:ahLst/>
          <a:cxnLst/>
          <a:rect l="0" t="0" r="0" b="0"/>
          <a:pathLst>
            <a:path>
              <a:moveTo>
                <a:pt x="0" y="21212"/>
              </a:moveTo>
              <a:lnTo>
                <a:pt x="69966" y="212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440198" y="2200220"/>
        <a:ext cx="3498" cy="3498"/>
      </dsp:txXfrm>
    </dsp:sp>
    <dsp:sp modelId="{507D5C17-18F2-4B95-9F4A-DB238058C059}">
      <dsp:nvSpPr>
        <dsp:cNvPr id="0" name=""/>
        <dsp:cNvSpPr/>
      </dsp:nvSpPr>
      <dsp:spPr>
        <a:xfrm>
          <a:off x="652622" y="1009770"/>
          <a:ext cx="1914606" cy="15198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933010" y="1232340"/>
        <a:ext cx="1353830" cy="10746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97ECD-1989-4E35-8926-4982F8C10F29}" type="datetimeFigureOut">
              <a:rPr lang="ru-RU" smtClean="0"/>
              <a:pPr/>
              <a:t>06.03.2019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44CA4-2C09-4EEF-8125-2A55CD3733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762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B44CA4-2C09-4EEF-8125-2A55CD37331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54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B44CA4-2C09-4EEF-8125-2A55CD37331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254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8B2D162-E8D6-4BC8-BEB0-5B0EFC5F3E26}" type="datetimeFigureOut">
              <a:rPr lang="ru-RU" smtClean="0"/>
              <a:pPr/>
              <a:t>06.03.2019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477FCB-7CEA-4047-9F6E-ED33A44B1B5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" Type="http://schemas.openxmlformats.org/officeDocument/2006/relationships/image" Target="../media/image19.jpeg"/><Relationship Id="rId16" Type="http://schemas.openxmlformats.org/officeDocument/2006/relationships/diagramQuickStyle" Target="../diagrams/quickStyl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10" Type="http://schemas.openxmlformats.org/officeDocument/2006/relationships/diagramLayout" Target="../diagrams/layout2.xml"/><Relationship Id="rId19" Type="http://schemas.openxmlformats.org/officeDocument/2006/relationships/image" Target="../media/image4.png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2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D:\Фото с рабочего стола\суджа фото\DSC0586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221088"/>
            <a:ext cx="2079112" cy="2080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Фото с рабочего стола\суджа фото\DSC064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429132"/>
            <a:ext cx="3071834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627660"/>
            <a:ext cx="7704856" cy="237740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БЮДЖЕТ ДЛЯ  ГРАЖДАН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на 2018 год и период 2019 – 2020 годы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32190" y="260647"/>
            <a:ext cx="7611202" cy="147320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sz="3200" dirty="0" smtClean="0">
              <a:latin typeface="Monotype Corsiva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b="1" dirty="0" smtClean="0">
                <a:latin typeface="Monotype Corsiva" pitchFamily="66" charset="0"/>
              </a:rPr>
              <a:t>Муниципальное образование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b="1" dirty="0" smtClean="0">
                <a:latin typeface="Monotype Corsiva" pitchFamily="66" charset="0"/>
              </a:rPr>
              <a:t>«город Суджа» Суджанского  района Курской области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2709"/>
            <a:ext cx="1800200" cy="1634715"/>
          </a:xfrm>
          <a:prstGeom prst="rect">
            <a:avLst/>
          </a:prstGeom>
        </p:spPr>
      </p:pic>
      <p:pic>
        <p:nvPicPr>
          <p:cNvPr id="10" name="Рисунок 9" descr="D:\Фото с рабочего стола\суджа фото\DSC0305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286256"/>
            <a:ext cx="314327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566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527469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Структура доходов бюджета города Суджи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в 2018-2020 годах (</a:t>
            </a:r>
            <a:r>
              <a:rPr lang="ru-RU" sz="2000" dirty="0" err="1" smtClean="0">
                <a:solidFill>
                  <a:schemeClr val="bg1"/>
                </a:solidFill>
                <a:latin typeface="Monotype Corsiva" pitchFamily="66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.</a:t>
            </a: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)</a:t>
            </a:r>
            <a:endParaRPr lang="ru-RU" sz="32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91506971"/>
              </p:ext>
            </p:extLst>
          </p:nvPr>
        </p:nvGraphicFramePr>
        <p:xfrm>
          <a:off x="179511" y="2617068"/>
          <a:ext cx="8786875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454"/>
            <a:ext cx="1479859" cy="12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05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2245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Налоговые доходы бюджета города Суджи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(</a:t>
            </a:r>
            <a:r>
              <a:rPr lang="ru-RU" sz="2000" dirty="0" err="1" smtClean="0">
                <a:solidFill>
                  <a:schemeClr val="bg1"/>
                </a:solidFill>
                <a:latin typeface="Monotype Corsiva" pitchFamily="66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.)</a:t>
            </a:r>
            <a:endParaRPr lang="ru-RU" sz="2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09608875"/>
              </p:ext>
            </p:extLst>
          </p:nvPr>
        </p:nvGraphicFramePr>
        <p:xfrm>
          <a:off x="372462" y="2420888"/>
          <a:ext cx="851134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68" y="362245"/>
            <a:ext cx="1479859" cy="106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5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285852" y="362244"/>
            <a:ext cx="7597950" cy="1923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chemeClr val="bg1"/>
                </a:solidFill>
                <a:latin typeface="Monotype Corsiva" pitchFamily="66" charset="0"/>
              </a:rPr>
              <a:t>Неналоговые доходы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chemeClr val="bg1"/>
                </a:solidFill>
                <a:latin typeface="Monotype Corsiva" pitchFamily="66" charset="0"/>
              </a:rPr>
              <a:t> бюджета города Суджи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chemeClr val="bg1"/>
                </a:solidFill>
                <a:latin typeface="Monotype Corsiva" pitchFamily="66" charset="0"/>
              </a:rPr>
              <a:t>В 2018 году</a:t>
            </a:r>
            <a:endParaRPr lang="ru-RU" sz="44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145649158"/>
              </p:ext>
            </p:extLst>
          </p:nvPr>
        </p:nvGraphicFramePr>
        <p:xfrm>
          <a:off x="372462" y="2420888"/>
          <a:ext cx="851134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454"/>
            <a:ext cx="1479859" cy="12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99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260648"/>
            <a:ext cx="7503218" cy="11733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ru-RU" sz="36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Налог </a:t>
            </a:r>
            <a:r>
              <a:rPr lang="ru-RU" sz="3600" dirty="0">
                <a:solidFill>
                  <a:schemeClr val="bg1"/>
                </a:solidFill>
                <a:latin typeface="Monotype Corsiva" pitchFamily="66" charset="0"/>
              </a:rPr>
              <a:t>на имущество физических лиц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bg1"/>
                </a:solidFill>
                <a:latin typeface="Monotype Corsiva" pitchFamily="66" charset="0"/>
              </a:rPr>
              <a:t>(</a:t>
            </a:r>
            <a:endParaRPr lang="ru-RU" sz="1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1380584" y="1433987"/>
            <a:ext cx="6192688" cy="642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4000" i="1" dirty="0" smtClean="0">
                <a:solidFill>
                  <a:srgbClr val="FFFF00"/>
                </a:solidFill>
              </a:rPr>
              <a:t>Ставка налога</a:t>
            </a:r>
            <a:endParaRPr lang="ru-RU" sz="4000" i="1" dirty="0">
              <a:solidFill>
                <a:srgbClr val="FFFF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560334"/>
              </p:ext>
            </p:extLst>
          </p:nvPr>
        </p:nvGraphicFramePr>
        <p:xfrm>
          <a:off x="179512" y="2012934"/>
          <a:ext cx="8784976" cy="4519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153704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FF00"/>
                          </a:solidFill>
                        </a:rPr>
                        <a:t>на</a:t>
                      </a:r>
                      <a:r>
                        <a:rPr lang="ru-RU" sz="1400" baseline="0" dirty="0" smtClean="0">
                          <a:solidFill>
                            <a:srgbClr val="FFFF00"/>
                          </a:solidFill>
                        </a:rPr>
                        <a:t> жилые дома, жилые помещения (квартиры, комнаты), объекты незавершенного строительства в случае, если проектируемым назначением таких объектов является жилой дом, единые недвижимые комплексы, в состав которых входит хотя бы одно жилое помещение (жилой дом), гаражи и </a:t>
                      </a:r>
                      <a:r>
                        <a:rPr lang="ru-RU" sz="1400" baseline="0" dirty="0" err="1" smtClean="0">
                          <a:solidFill>
                            <a:srgbClr val="FFFF00"/>
                          </a:solidFill>
                        </a:rPr>
                        <a:t>машино</a:t>
                      </a:r>
                      <a:r>
                        <a:rPr lang="ru-RU" sz="1400" baseline="0" dirty="0" smtClean="0">
                          <a:solidFill>
                            <a:srgbClr val="FFFF00"/>
                          </a:solidFill>
                        </a:rPr>
                        <a:t>-места, хозяйственные строения или сооружения, площадь каждого из которых не превышает 50 квадратных метров и которые расположены на земельных участках, предоставленных для ведения личного подсобного, дачного хозяйства, огородничества, садоводства или индивидуального жилищного строительства</a:t>
                      </a:r>
                      <a:endParaRPr lang="ru-RU" sz="1400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326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FFFF00"/>
                          </a:solidFill>
                        </a:rPr>
                        <a:t>Суммарная инвентаризационная стоимость</a:t>
                      </a:r>
                      <a:endParaRPr lang="ru-RU" sz="1400" b="1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FFFF00"/>
                          </a:solidFill>
                        </a:rPr>
                        <a:t>Ставка налога на имущество</a:t>
                      </a:r>
                      <a:r>
                        <a:rPr lang="ru-RU" sz="1400" b="1" baseline="0" dirty="0" smtClean="0">
                          <a:solidFill>
                            <a:srgbClr val="FFFF00"/>
                          </a:solidFill>
                        </a:rPr>
                        <a:t> физических лиц, %</a:t>
                      </a:r>
                      <a:endParaRPr lang="ru-RU" sz="1400" b="1" dirty="0">
                        <a:solidFill>
                          <a:srgbClr val="FFFF00"/>
                        </a:solidFill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</a:tr>
              <a:tr h="33326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До 300 000 рублей (включительно)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 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</a:tr>
              <a:tr h="54147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Свыше 300 000 рублей до 500 000 рублей (включительно)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</a:tr>
              <a:tr h="33326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Свыше 500000 рублей до 1000 000 рублей (включительно)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0,5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</a:tr>
              <a:tr h="33326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 Свыше 1000000 до 2000000 рублей (включительно)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0,7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</a:tr>
              <a:tr h="54147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Свыше 2000 000 рублей до 3000 000 рублей (включительно)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</a:tr>
              <a:tr h="33326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Свыше 3 000 000 рублей</a:t>
                      </a:r>
                      <a:endParaRPr lang="ru-RU" sz="1400" dirty="0"/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2,0</a:t>
                      </a:r>
                    </a:p>
                  </a:txBody>
                  <a:tcPr anchor="ctr">
                    <a:gradFill>
                      <a:gsLst>
                        <a:gs pos="0">
                          <a:srgbClr val="00B050"/>
                        </a:gs>
                        <a:gs pos="56000">
                          <a:srgbClr val="00B050"/>
                        </a:gs>
                        <a:gs pos="100000">
                          <a:srgbClr val="31B6F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454"/>
            <a:ext cx="1479859" cy="12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00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402164" y="340616"/>
            <a:ext cx="7503218" cy="7121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chemeClr val="bg1"/>
                </a:solidFill>
                <a:latin typeface="Monotype Corsiva" pitchFamily="66" charset="0"/>
              </a:rPr>
              <a:t>Расходы бюджета города Суджа</a:t>
            </a:r>
            <a:endParaRPr lang="ru-RU" sz="44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Лента лицом вверх 2"/>
          <p:cNvSpPr/>
          <p:nvPr/>
        </p:nvSpPr>
        <p:spPr>
          <a:xfrm>
            <a:off x="1402164" y="1067968"/>
            <a:ext cx="7581237" cy="692297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Средства, выплачиваемые из бюджета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4" name="Волна 3"/>
          <p:cNvSpPr/>
          <p:nvPr/>
        </p:nvSpPr>
        <p:spPr>
          <a:xfrm>
            <a:off x="156917" y="1916832"/>
            <a:ext cx="2232248" cy="914400"/>
          </a:xfrm>
          <a:prstGeom prst="wav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/>
              <a:t>Общегосударственные вопросы</a:t>
            </a:r>
            <a:endParaRPr lang="ru-RU" sz="1500" dirty="0"/>
          </a:p>
        </p:txBody>
      </p:sp>
      <p:sp>
        <p:nvSpPr>
          <p:cNvPr id="15" name="Волна 14"/>
          <p:cNvSpPr/>
          <p:nvPr/>
        </p:nvSpPr>
        <p:spPr>
          <a:xfrm>
            <a:off x="671022" y="3069828"/>
            <a:ext cx="1718143" cy="914400"/>
          </a:xfrm>
          <a:prstGeom prst="wav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Национальная экономика</a:t>
            </a:r>
            <a:endParaRPr lang="ru-RU" sz="1600" dirty="0"/>
          </a:p>
        </p:txBody>
      </p:sp>
      <p:sp>
        <p:nvSpPr>
          <p:cNvPr id="16" name="Волна 15"/>
          <p:cNvSpPr/>
          <p:nvPr/>
        </p:nvSpPr>
        <p:spPr>
          <a:xfrm>
            <a:off x="207120" y="4186337"/>
            <a:ext cx="2027756" cy="1212602"/>
          </a:xfrm>
          <a:prstGeom prst="wav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Охрана окружающей среды</a:t>
            </a:r>
            <a:endParaRPr lang="ru-RU" sz="1600" dirty="0"/>
          </a:p>
        </p:txBody>
      </p:sp>
      <p:sp>
        <p:nvSpPr>
          <p:cNvPr id="18" name="Волна 17"/>
          <p:cNvSpPr/>
          <p:nvPr/>
        </p:nvSpPr>
        <p:spPr>
          <a:xfrm>
            <a:off x="3121631" y="4018756"/>
            <a:ext cx="2232248" cy="1304826"/>
          </a:xfrm>
          <a:prstGeom prst="wav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Физическая культура и спорт</a:t>
            </a:r>
            <a:endParaRPr lang="ru-RU" dirty="0"/>
          </a:p>
        </p:txBody>
      </p:sp>
      <p:sp>
        <p:nvSpPr>
          <p:cNvPr id="19" name="Волна 18"/>
          <p:cNvSpPr/>
          <p:nvPr/>
        </p:nvSpPr>
        <p:spPr>
          <a:xfrm>
            <a:off x="4860032" y="2397428"/>
            <a:ext cx="1910054" cy="1735608"/>
          </a:xfrm>
          <a:prstGeom prst="wav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Национальная безопасность и правоохранительная деятельность</a:t>
            </a:r>
            <a:endParaRPr lang="ru-RU" sz="1400" dirty="0"/>
          </a:p>
        </p:txBody>
      </p:sp>
      <p:sp>
        <p:nvSpPr>
          <p:cNvPr id="20" name="Волна 19"/>
          <p:cNvSpPr/>
          <p:nvPr/>
        </p:nvSpPr>
        <p:spPr>
          <a:xfrm>
            <a:off x="6300192" y="4261694"/>
            <a:ext cx="1896421" cy="1061888"/>
          </a:xfrm>
          <a:prstGeom prst="wav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  <p:sp>
        <p:nvSpPr>
          <p:cNvPr id="21" name="Волна 20"/>
          <p:cNvSpPr/>
          <p:nvPr/>
        </p:nvSpPr>
        <p:spPr>
          <a:xfrm>
            <a:off x="7020272" y="2682280"/>
            <a:ext cx="1885110" cy="1301948"/>
          </a:xfrm>
          <a:prstGeom prst="wav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Жилищно-коммунальное хозяйство</a:t>
            </a:r>
            <a:endParaRPr lang="ru-RU" sz="1600" dirty="0"/>
          </a:p>
        </p:txBody>
      </p:sp>
      <p:sp>
        <p:nvSpPr>
          <p:cNvPr id="22" name="Волна 21"/>
          <p:cNvSpPr/>
          <p:nvPr/>
        </p:nvSpPr>
        <p:spPr>
          <a:xfrm>
            <a:off x="2771800" y="2282805"/>
            <a:ext cx="1556886" cy="1519534"/>
          </a:xfrm>
          <a:prstGeom prst="wav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Социальная политика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27" y="340616"/>
            <a:ext cx="1402971" cy="1207258"/>
          </a:xfrm>
          <a:prstGeom prst="rect">
            <a:avLst/>
          </a:prstGeom>
        </p:spPr>
      </p:pic>
      <p:sp>
        <p:nvSpPr>
          <p:cNvPr id="17" name="Волна 16"/>
          <p:cNvSpPr/>
          <p:nvPr/>
        </p:nvSpPr>
        <p:spPr>
          <a:xfrm flipH="1">
            <a:off x="5353877" y="5343143"/>
            <a:ext cx="2242458" cy="1137245"/>
          </a:xfrm>
          <a:prstGeom prst="wav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Средства массовой информации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33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2245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Структура расходов бюджета  города Суджи в 2018 году</a:t>
            </a:r>
            <a:endParaRPr lang="ru-RU" sz="3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687670079"/>
              </p:ext>
            </p:extLst>
          </p:nvPr>
        </p:nvGraphicFramePr>
        <p:xfrm>
          <a:off x="160722" y="1747023"/>
          <a:ext cx="8805666" cy="504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27" y="493016"/>
            <a:ext cx="1402971" cy="120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62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2245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Расходы бюджета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города Суджа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655919"/>
              </p:ext>
            </p:extLst>
          </p:nvPr>
        </p:nvGraphicFramePr>
        <p:xfrm>
          <a:off x="251518" y="2564905"/>
          <a:ext cx="8714870" cy="404756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322059"/>
                <a:gridCol w="1130937"/>
                <a:gridCol w="1130937"/>
                <a:gridCol w="1130937"/>
              </a:tblGrid>
              <a:tr h="3506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2019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 год</a:t>
                      </a:r>
                      <a:endParaRPr lang="ru-RU" dirty="0"/>
                    </a:p>
                  </a:txBody>
                  <a:tcPr anchor="ctr"/>
                </a:tc>
              </a:tr>
              <a:tr h="35064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Расходы бюджета – всего, тыс. руб.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26054.18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26644,7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27172,45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5064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Общегосударственные</a:t>
                      </a:r>
                      <a:r>
                        <a:rPr lang="ru-RU" sz="17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расходы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8801,7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8801,7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8801,7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613633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Национальная безопасность и правоохранительная деятельность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103,0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103,0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103,0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5064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Национальная экономика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1203,08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1293,6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1321,5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5064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Жилищно-коммунальное хозяйство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14 </a:t>
                      </a:r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293,6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14793,6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15293,6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5064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Охрана окружающей среды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500,0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500,0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500,0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5064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Социальная политика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717,0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717,0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717,0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5064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Физическая культура и спорт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100,0 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100,0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100,0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613633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Средства массовой информации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335,8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335,8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335,8</a:t>
                      </a:r>
                      <a:endParaRPr lang="ru-RU" sz="17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27" y="493016"/>
            <a:ext cx="1402971" cy="120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1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7093" y="188640"/>
            <a:ext cx="7503218" cy="7920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Общегосударственные вопросы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251519" y="1700808"/>
            <a:ext cx="3960441" cy="576064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/>
              <a:t>Функционирование высшего должностного лица субъекта РФ и муниципального образования</a:t>
            </a:r>
            <a:endParaRPr lang="ru-RU" sz="1300" dirty="0"/>
          </a:p>
        </p:txBody>
      </p:sp>
      <p:sp>
        <p:nvSpPr>
          <p:cNvPr id="10" name="Пятиугольник 9"/>
          <p:cNvSpPr/>
          <p:nvPr/>
        </p:nvSpPr>
        <p:spPr>
          <a:xfrm>
            <a:off x="218788" y="2441724"/>
            <a:ext cx="3960441" cy="576064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i="1" dirty="0" smtClean="0">
                <a:solidFill>
                  <a:schemeClr val="tx1"/>
                </a:solidFill>
              </a:rPr>
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</a:r>
            <a:endParaRPr lang="ru-RU" sz="1100" b="1" i="1" dirty="0">
              <a:solidFill>
                <a:schemeClr val="tx1"/>
              </a:solidFill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251517" y="3280916"/>
            <a:ext cx="3960441" cy="576064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Функционирование Правительства РФ, высших исполнительных органов государственной власти субъектов РФ, местных администраций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230706" y="4221088"/>
            <a:ext cx="3960441" cy="576064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Обеспечение проведения выборов и референдумов</a:t>
            </a:r>
            <a:endParaRPr lang="ru-RU" sz="1400" dirty="0"/>
          </a:p>
        </p:txBody>
      </p:sp>
      <p:sp>
        <p:nvSpPr>
          <p:cNvPr id="15" name="Пятиугольник 14"/>
          <p:cNvSpPr/>
          <p:nvPr/>
        </p:nvSpPr>
        <p:spPr>
          <a:xfrm>
            <a:off x="294547" y="5157719"/>
            <a:ext cx="3960441" cy="576064"/>
          </a:xfrm>
          <a:prstGeom prst="homePlat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Резервные фонды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ятиугольник 15"/>
          <p:cNvSpPr/>
          <p:nvPr/>
        </p:nvSpPr>
        <p:spPr>
          <a:xfrm>
            <a:off x="222658" y="6151116"/>
            <a:ext cx="3960441" cy="576064"/>
          </a:xfrm>
          <a:prstGeom prst="homePlat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Другие общегосударственные вопросы</a:t>
            </a:r>
            <a:endParaRPr lang="ru-RU" sz="1600" dirty="0"/>
          </a:p>
        </p:txBody>
      </p:sp>
      <p:sp>
        <p:nvSpPr>
          <p:cNvPr id="3" name="Овал 2"/>
          <p:cNvSpPr/>
          <p:nvPr/>
        </p:nvSpPr>
        <p:spPr>
          <a:xfrm>
            <a:off x="4821814" y="1700808"/>
            <a:ext cx="973627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1082,7</a:t>
            </a:r>
            <a:endParaRPr lang="ru-RU" sz="1400" dirty="0"/>
          </a:p>
        </p:txBody>
      </p:sp>
      <p:sp>
        <p:nvSpPr>
          <p:cNvPr id="17" name="Овал 16"/>
          <p:cNvSpPr/>
          <p:nvPr/>
        </p:nvSpPr>
        <p:spPr>
          <a:xfrm>
            <a:off x="7884368" y="1700808"/>
            <a:ext cx="914400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1041,6</a:t>
            </a:r>
            <a:endParaRPr lang="ru-RU" sz="1400" dirty="0"/>
          </a:p>
        </p:txBody>
      </p:sp>
      <p:sp>
        <p:nvSpPr>
          <p:cNvPr id="18" name="Овал 17"/>
          <p:cNvSpPr/>
          <p:nvPr/>
        </p:nvSpPr>
        <p:spPr>
          <a:xfrm>
            <a:off x="6300192" y="1700808"/>
            <a:ext cx="914400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1041,6</a:t>
            </a:r>
            <a:endParaRPr lang="ru-RU" sz="1400" dirty="0"/>
          </a:p>
        </p:txBody>
      </p:sp>
      <p:sp>
        <p:nvSpPr>
          <p:cNvPr id="20" name="Овал 19"/>
          <p:cNvSpPr/>
          <p:nvPr/>
        </p:nvSpPr>
        <p:spPr>
          <a:xfrm>
            <a:off x="4881042" y="2440307"/>
            <a:ext cx="914400" cy="57606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0,0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786993" y="3280916"/>
            <a:ext cx="914400" cy="57606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6341,7</a:t>
            </a:r>
            <a:endParaRPr lang="ru-RU" sz="1200" dirty="0"/>
          </a:p>
        </p:txBody>
      </p:sp>
      <p:sp>
        <p:nvSpPr>
          <p:cNvPr id="22" name="Овал 21"/>
          <p:cNvSpPr/>
          <p:nvPr/>
        </p:nvSpPr>
        <p:spPr>
          <a:xfrm>
            <a:off x="6279186" y="3280916"/>
            <a:ext cx="914400" cy="57606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6191,7</a:t>
            </a:r>
            <a:endParaRPr lang="ru-RU" sz="1200" dirty="0"/>
          </a:p>
        </p:txBody>
      </p:sp>
      <p:sp>
        <p:nvSpPr>
          <p:cNvPr id="23" name="Овал 22"/>
          <p:cNvSpPr/>
          <p:nvPr/>
        </p:nvSpPr>
        <p:spPr>
          <a:xfrm>
            <a:off x="7913310" y="3219973"/>
            <a:ext cx="914400" cy="57606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6191,9</a:t>
            </a:r>
          </a:p>
        </p:txBody>
      </p:sp>
      <p:sp>
        <p:nvSpPr>
          <p:cNvPr id="24" name="Овал 23"/>
          <p:cNvSpPr/>
          <p:nvPr/>
        </p:nvSpPr>
        <p:spPr>
          <a:xfrm>
            <a:off x="6300192" y="2416820"/>
            <a:ext cx="914400" cy="57606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0,0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7884368" y="2416820"/>
            <a:ext cx="914400" cy="57606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0,0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4842349" y="4246465"/>
            <a:ext cx="914400" cy="57606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0</a:t>
            </a:r>
            <a:endParaRPr lang="ru-RU" sz="1600" dirty="0"/>
          </a:p>
        </p:txBody>
      </p:sp>
      <p:sp>
        <p:nvSpPr>
          <p:cNvPr id="29" name="Овал 28"/>
          <p:cNvSpPr/>
          <p:nvPr/>
        </p:nvSpPr>
        <p:spPr>
          <a:xfrm>
            <a:off x="6245867" y="4221088"/>
            <a:ext cx="914400" cy="57606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0</a:t>
            </a:r>
            <a:endParaRPr lang="ru-RU" sz="1400" dirty="0"/>
          </a:p>
        </p:txBody>
      </p:sp>
      <p:sp>
        <p:nvSpPr>
          <p:cNvPr id="30" name="Овал 29"/>
          <p:cNvSpPr/>
          <p:nvPr/>
        </p:nvSpPr>
        <p:spPr>
          <a:xfrm>
            <a:off x="7836073" y="4246465"/>
            <a:ext cx="914400" cy="57606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31" name="Овал 30"/>
          <p:cNvSpPr/>
          <p:nvPr/>
        </p:nvSpPr>
        <p:spPr>
          <a:xfrm>
            <a:off x="7836073" y="5176611"/>
            <a:ext cx="914400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32" name="Овал 31"/>
          <p:cNvSpPr/>
          <p:nvPr/>
        </p:nvSpPr>
        <p:spPr>
          <a:xfrm>
            <a:off x="6245867" y="5176611"/>
            <a:ext cx="914400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4733699" y="5176611"/>
            <a:ext cx="914400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4881042" y="6225831"/>
            <a:ext cx="1070179" cy="576064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1357,3</a:t>
            </a:r>
            <a:endParaRPr lang="ru-RU" sz="1400" dirty="0" smtClean="0"/>
          </a:p>
        </p:txBody>
      </p:sp>
      <p:sp>
        <p:nvSpPr>
          <p:cNvPr id="35" name="Овал 34"/>
          <p:cNvSpPr/>
          <p:nvPr/>
        </p:nvSpPr>
        <p:spPr>
          <a:xfrm>
            <a:off x="6375354" y="6165027"/>
            <a:ext cx="914400" cy="576064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1357,3</a:t>
            </a:r>
            <a:endParaRPr lang="ru-RU" sz="1400" dirty="0"/>
          </a:p>
        </p:txBody>
      </p:sp>
      <p:sp>
        <p:nvSpPr>
          <p:cNvPr id="36" name="Овал 35"/>
          <p:cNvSpPr/>
          <p:nvPr/>
        </p:nvSpPr>
        <p:spPr>
          <a:xfrm>
            <a:off x="7655225" y="6165027"/>
            <a:ext cx="1226035" cy="576064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/>
              <a:t>1357,3</a:t>
            </a:r>
            <a:endParaRPr lang="ru-RU" sz="1500" dirty="0"/>
          </a:p>
        </p:txBody>
      </p:sp>
      <p:sp>
        <p:nvSpPr>
          <p:cNvPr id="37" name="Подзаголовок 3"/>
          <p:cNvSpPr txBox="1">
            <a:spLocks/>
          </p:cNvSpPr>
          <p:nvPr/>
        </p:nvSpPr>
        <p:spPr>
          <a:xfrm>
            <a:off x="4733699" y="980727"/>
            <a:ext cx="1023050" cy="4284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2018</a:t>
            </a: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8" name="Подзаголовок 3"/>
          <p:cNvSpPr txBox="1">
            <a:spLocks/>
          </p:cNvSpPr>
          <p:nvPr/>
        </p:nvSpPr>
        <p:spPr>
          <a:xfrm>
            <a:off x="6245867" y="980726"/>
            <a:ext cx="1023050" cy="4284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2019</a:t>
            </a: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9" name="Подзаголовок 3"/>
          <p:cNvSpPr txBox="1">
            <a:spLocks/>
          </p:cNvSpPr>
          <p:nvPr/>
        </p:nvSpPr>
        <p:spPr>
          <a:xfrm>
            <a:off x="7858210" y="980727"/>
            <a:ext cx="1023050" cy="4284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2020</a:t>
            </a: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27" y="377097"/>
            <a:ext cx="1402971" cy="1207258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16" y="377097"/>
            <a:ext cx="1402971" cy="1207258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53" y="377097"/>
            <a:ext cx="1402971" cy="1207258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35" y="377097"/>
            <a:ext cx="1402971" cy="120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5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2244"/>
            <a:ext cx="7503218" cy="14105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272703" y="1916832"/>
            <a:ext cx="3715577" cy="9361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1600" b="1" i="1" dirty="0" smtClean="0">
                <a:solidFill>
                  <a:schemeClr val="tx1"/>
                </a:solidFill>
              </a:rPr>
              <a:t>Защита населения и территории от последствий чрезвычайных ситуаций природного и техногенного характера, гражданская оборона</a:t>
            </a:r>
            <a:endParaRPr lang="ru-RU" sz="1600" b="1" i="1" dirty="0">
              <a:solidFill>
                <a:schemeClr val="tx1"/>
              </a:solidFill>
            </a:endParaRPr>
          </a:p>
        </p:txBody>
      </p:sp>
      <p:sp>
        <p:nvSpPr>
          <p:cNvPr id="2" name="AutoShape 2" descr="&amp;Vcy; &amp;Dcy;&amp;acy;&amp;gcy;&amp;iecy;&amp;scy;&amp;tcy;&amp;acy;&amp;ncy;&amp;iecy; &amp;ucy;&amp;ncy;&amp;icy;&amp;chcy;&amp;tcy;&amp;ocy;&amp;zhcy;&amp;iecy;&amp;ncy; &amp;gcy;&amp;lcy;&amp;acy;&amp;vcy;&amp;acy;&amp;rcy;&amp;softcy; &amp;mcy;&amp;iecy;&amp;scy;&amp;tcy;&amp;ncy;&amp;ocy;&amp;gcy;&amp;ocy; &amp;tcy;&amp;iecy;&amp;rcy;&amp;rcy;&amp;ocy;&amp;rcy;&amp;icy;&amp;scy;&amp;tcy;&amp;icy;&amp;chcy;&amp;iecy;&amp;scy;&amp;kcy;&amp;ocy;&amp;gcy;&amp;ocy; &amp;pcy;&amp;ocy;&amp;dcy;&amp;pcy;&amp;ocy;&amp;lcy;&amp;softcy;&amp;yacy; / &amp;Ncy;&amp;ocy;&amp;vcy;&amp;ocy;&amp;scy;&amp;tcy;&amp;icy; / &amp;Icy;&amp;ncy;&amp;fcy;&amp;ocy;&amp;rcy;&amp;mcy;&amp;acy;&amp;tscy;&amp;icy;&amp;ocy;&amp;ncy;&amp;ncy;&amp;ocy;&amp;iecy; &amp;acy;&amp;gcy;&amp;iecy;&amp;ncy;&amp;tcy;&amp;scy;&amp;tcy;&amp;vcy;&amp;ocy; &amp;Icy;&amp;ncy;&amp;fcy;&amp;ocy;&amp;rcy;&amp;ocy;&amp;s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2" y="4210669"/>
            <a:ext cx="3264297" cy="2546152"/>
          </a:xfrm>
          <a:prstGeom prst="rect">
            <a:avLst/>
          </a:prstGeom>
          <a:noFill/>
          <a:ln>
            <a:noFill/>
          </a:ln>
          <a:effectLst>
            <a:glow rad="3175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35"/>
          <a:stretch/>
        </p:blipFill>
        <p:spPr bwMode="auto">
          <a:xfrm>
            <a:off x="5379389" y="4210669"/>
            <a:ext cx="3253808" cy="2536320"/>
          </a:xfrm>
          <a:prstGeom prst="rect">
            <a:avLst/>
          </a:prstGeom>
          <a:noFill/>
          <a:ln>
            <a:noFill/>
          </a:ln>
          <a:effectLst>
            <a:glow rad="3175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5159081" y="1916832"/>
            <a:ext cx="3715577" cy="936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1600" b="1" i="1" dirty="0" smtClean="0">
                <a:solidFill>
                  <a:schemeClr val="tx1"/>
                </a:solidFill>
              </a:rPr>
              <a:t>Другие вопросы в области национальной безопасности и правоохранительной деятельности</a:t>
            </a:r>
            <a:endParaRPr lang="ru-RU" sz="1600" b="1" i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732618"/>
              </p:ext>
            </p:extLst>
          </p:nvPr>
        </p:nvGraphicFramePr>
        <p:xfrm>
          <a:off x="272703" y="2996952"/>
          <a:ext cx="3579216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072"/>
                <a:gridCol w="1193072"/>
                <a:gridCol w="11930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2019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 год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 </a:t>
                      </a:r>
                      <a:r>
                        <a:rPr lang="ru-RU" dirty="0" err="1" smtClean="0"/>
                        <a:t>тыс.руб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</a:p>
                    <a:p>
                      <a:pPr algn="ctr"/>
                      <a:r>
                        <a:rPr lang="ru-RU" dirty="0" err="1" smtClean="0"/>
                        <a:t>тыс.руб</a:t>
                      </a:r>
                      <a:r>
                        <a:rPr lang="ru-RU" dirty="0" smtClean="0"/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 </a:t>
                      </a:r>
                      <a:r>
                        <a:rPr lang="ru-RU" dirty="0" err="1" smtClean="0"/>
                        <a:t>тыс.руб</a:t>
                      </a:r>
                      <a:r>
                        <a:rPr lang="ru-RU" dirty="0" smtClean="0"/>
                        <a:t>.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47441"/>
              </p:ext>
            </p:extLst>
          </p:nvPr>
        </p:nvGraphicFramePr>
        <p:xfrm>
          <a:off x="5132193" y="2996952"/>
          <a:ext cx="3579216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072"/>
                <a:gridCol w="1193072"/>
                <a:gridCol w="11930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2019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 год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 </a:t>
                      </a:r>
                      <a:r>
                        <a:rPr lang="ru-RU" dirty="0" err="1" smtClean="0"/>
                        <a:t>тыс.руб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 </a:t>
                      </a:r>
                      <a:r>
                        <a:rPr lang="ru-RU" dirty="0" err="1" smtClean="0"/>
                        <a:t>тыс.руб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/>
                        <a:t>50 </a:t>
                      </a:r>
                      <a:r>
                        <a:rPr lang="ru-RU" dirty="0" err="1" smtClean="0"/>
                        <a:t>тыс.руб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35" y="377097"/>
            <a:ext cx="1402971" cy="120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211180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Национальная экономика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10243" name="Picture 3" descr="C:\Documents and Settings\User\Рабочий стол\Бюджет для граждан\Для Н. Ю\Виды города\фото\мусорово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493" y="4393425"/>
            <a:ext cx="3175654" cy="2381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/>
          <p:cNvSpPr/>
          <p:nvPr/>
        </p:nvSpPr>
        <p:spPr>
          <a:xfrm>
            <a:off x="3608322" y="1146141"/>
            <a:ext cx="2952328" cy="103363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Дорожное хозяйство (дорожные фонды)</a:t>
            </a:r>
            <a:endParaRPr lang="ru-RU" sz="1600" dirty="0"/>
          </a:p>
        </p:txBody>
      </p:sp>
      <p:sp>
        <p:nvSpPr>
          <p:cNvPr id="15" name="Овал 14"/>
          <p:cNvSpPr/>
          <p:nvPr/>
        </p:nvSpPr>
        <p:spPr>
          <a:xfrm>
            <a:off x="5644470" y="2828231"/>
            <a:ext cx="1215500" cy="80808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2020 год </a:t>
            </a:r>
          </a:p>
          <a:p>
            <a:pPr algn="ctr"/>
            <a:r>
              <a:rPr lang="ru-RU" sz="1400" dirty="0" smtClean="0"/>
              <a:t>825,35 </a:t>
            </a:r>
            <a:r>
              <a:rPr lang="ru-RU" sz="1400" dirty="0" err="1" smtClean="0"/>
              <a:t>тыс.руб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16" name="Овал 15"/>
          <p:cNvSpPr/>
          <p:nvPr/>
        </p:nvSpPr>
        <p:spPr>
          <a:xfrm>
            <a:off x="6560650" y="1876685"/>
            <a:ext cx="1437741" cy="80808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2019 год </a:t>
            </a:r>
          </a:p>
          <a:p>
            <a:pPr algn="ctr"/>
            <a:r>
              <a:rPr lang="ru-RU" sz="1400" dirty="0" smtClean="0"/>
              <a:t>797,6 </a:t>
            </a:r>
            <a:r>
              <a:rPr lang="ru-RU" sz="1400" dirty="0" err="1" smtClean="0"/>
              <a:t>тыс.руб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17" name="Овал 16"/>
          <p:cNvSpPr/>
          <p:nvPr/>
        </p:nvSpPr>
        <p:spPr>
          <a:xfrm>
            <a:off x="4077066" y="2628598"/>
            <a:ext cx="1215500" cy="80808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2018 год </a:t>
            </a:r>
          </a:p>
          <a:p>
            <a:pPr algn="ctr"/>
            <a:r>
              <a:rPr lang="ru-RU" sz="1400" dirty="0" smtClean="0"/>
              <a:t>983,08 </a:t>
            </a:r>
            <a:r>
              <a:rPr lang="ru-RU" sz="1400" dirty="0" err="1" smtClean="0"/>
              <a:t>тыс.руб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21" name="Овал 20"/>
          <p:cNvSpPr/>
          <p:nvPr/>
        </p:nvSpPr>
        <p:spPr>
          <a:xfrm>
            <a:off x="165084" y="2243515"/>
            <a:ext cx="2952328" cy="1033636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/>
              <a:t>Другие вопросы в области национальной экономики</a:t>
            </a:r>
          </a:p>
        </p:txBody>
      </p:sp>
      <p:sp>
        <p:nvSpPr>
          <p:cNvPr id="22" name="Овал 21"/>
          <p:cNvSpPr/>
          <p:nvPr/>
        </p:nvSpPr>
        <p:spPr>
          <a:xfrm>
            <a:off x="648620" y="3636312"/>
            <a:ext cx="1215500" cy="808081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2018 год </a:t>
            </a:r>
          </a:p>
          <a:p>
            <a:pPr algn="ctr"/>
            <a:r>
              <a:rPr lang="ru-RU" sz="1400" dirty="0" smtClean="0"/>
              <a:t>220 </a:t>
            </a:r>
            <a:r>
              <a:rPr lang="ru-RU" sz="1400" dirty="0" err="1" smtClean="0"/>
              <a:t>тыс.руб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23" name="Овал 22"/>
          <p:cNvSpPr/>
          <p:nvPr/>
        </p:nvSpPr>
        <p:spPr>
          <a:xfrm>
            <a:off x="2212118" y="4807010"/>
            <a:ext cx="1215500" cy="808081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2020 год </a:t>
            </a:r>
          </a:p>
          <a:p>
            <a:pPr algn="ctr"/>
            <a:r>
              <a:rPr lang="ru-RU" sz="1400" dirty="0" smtClean="0"/>
              <a:t>220 </a:t>
            </a:r>
            <a:r>
              <a:rPr lang="ru-RU" sz="1400" dirty="0" err="1" smtClean="0"/>
              <a:t>тыс.руб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24" name="Овал 23"/>
          <p:cNvSpPr/>
          <p:nvPr/>
        </p:nvSpPr>
        <p:spPr>
          <a:xfrm>
            <a:off x="2884698" y="3754417"/>
            <a:ext cx="1215500" cy="808081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2019 год </a:t>
            </a:r>
          </a:p>
          <a:p>
            <a:pPr algn="ctr"/>
            <a:r>
              <a:rPr lang="ru-RU" sz="1400" dirty="0" smtClean="0"/>
              <a:t>220 </a:t>
            </a:r>
            <a:r>
              <a:rPr lang="ru-RU" sz="1400" dirty="0" err="1" smtClean="0"/>
              <a:t>тыс.руб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35" y="410351"/>
            <a:ext cx="1402971" cy="120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4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3137" y="1916832"/>
            <a:ext cx="8640959" cy="10081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i="1" dirty="0" smtClean="0"/>
              <a:t>«</a:t>
            </a:r>
            <a:r>
              <a:rPr lang="ru-RU" sz="2000" i="1" dirty="0" smtClean="0">
                <a:solidFill>
                  <a:schemeClr val="tx1"/>
                </a:solidFill>
              </a:rPr>
              <a:t>Бюджет для граждан» познакомит Вас с основными положениями бюджета муниципального образования «город Суджа» на  2018  год и на плановый период 2019 и 2020 годов.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90228"/>
            <a:ext cx="7611202" cy="11521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Symbol" pitchFamily="18" charset="2"/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  <a:t>Муниципальное образование </a:t>
            </a:r>
          </a:p>
          <a:p>
            <a:pPr marL="0" indent="0" algn="ctr">
              <a:spcBef>
                <a:spcPts val="0"/>
              </a:spcBef>
              <a:buFont typeface="Symbol" pitchFamily="18" charset="2"/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  <a:t>«город Суджа» </a:t>
            </a:r>
          </a:p>
          <a:p>
            <a:pPr marL="0" indent="0" algn="ctr">
              <a:spcBef>
                <a:spcPts val="0"/>
              </a:spcBef>
              <a:buFont typeface="Symbol" pitchFamily="18" charset="2"/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Monotype Corsiva" pitchFamily="66" charset="0"/>
              </a:rPr>
              <a:t>Суджанского</a:t>
            </a:r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</a:rPr>
              <a:t> района Курской области</a:t>
            </a:r>
            <a:endParaRPr lang="ru-RU" sz="32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356992"/>
            <a:ext cx="3456384" cy="2551632"/>
          </a:xfrm>
          <a:prstGeom prst="rect">
            <a:avLst/>
          </a:prstGeom>
          <a:noFill/>
          <a:ln>
            <a:noFill/>
          </a:ln>
          <a:effectLst>
            <a:glow rad="317500">
              <a:schemeClr val="accent1">
                <a:alpha val="40000"/>
              </a:schemeClr>
            </a:glow>
            <a:outerShdw dist="35921" dir="2700000" algn="ctr" rotWithShape="0">
              <a:schemeClr val="bg2"/>
            </a:outerShdw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sp>
        <p:nvSpPr>
          <p:cNvPr id="12" name="Объект 4"/>
          <p:cNvSpPr txBox="1">
            <a:spLocks/>
          </p:cNvSpPr>
          <p:nvPr/>
        </p:nvSpPr>
        <p:spPr>
          <a:xfrm>
            <a:off x="3988669" y="3152868"/>
            <a:ext cx="5021249" cy="299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i="1" dirty="0" smtClean="0"/>
              <a:t>Представленная информация предназначена для широкого круга пользователей и будет интересна и полезна всем категориям населения, так как бюджет муниципального образования  «город Суджа» затрагивает интересы всех жителей города Суджа.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i="1" dirty="0" smtClean="0"/>
              <a:t>Мы постарались в доступной и понятной форме для граждан показать основные показатели бюджета.</a:t>
            </a:r>
            <a:endParaRPr lang="ru-RU" sz="1700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4" y="409906"/>
            <a:ext cx="1479859" cy="12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66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          Охрана окружающей среды</a:t>
            </a:r>
            <a:endParaRPr lang="ru-RU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402971" cy="120725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904147"/>
            <a:ext cx="6985006" cy="362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бъект 4"/>
          <p:cNvSpPr txBox="1">
            <a:spLocks/>
          </p:cNvSpPr>
          <p:nvPr/>
        </p:nvSpPr>
        <p:spPr>
          <a:xfrm>
            <a:off x="177927" y="1484784"/>
            <a:ext cx="5256584" cy="1728192"/>
          </a:xfrm>
          <a:prstGeom prst="star32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Сбор, удаление и очистка сточных вод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Муниципальная программа «Экология и чистая вода в муниципальном образовании «город Суджа» </a:t>
            </a:r>
          </a:p>
        </p:txBody>
      </p:sp>
      <p:sp>
        <p:nvSpPr>
          <p:cNvPr id="12" name="Овал 11"/>
          <p:cNvSpPr/>
          <p:nvPr/>
        </p:nvSpPr>
        <p:spPr>
          <a:xfrm>
            <a:off x="313258" y="5376078"/>
            <a:ext cx="1364727" cy="808081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2020 год </a:t>
            </a:r>
          </a:p>
          <a:p>
            <a:pPr algn="ctr"/>
            <a:r>
              <a:rPr lang="ru-RU" sz="1400" dirty="0" smtClean="0"/>
              <a:t>500 </a:t>
            </a:r>
            <a:r>
              <a:rPr lang="ru-RU" sz="1400" dirty="0" err="1" smtClean="0"/>
              <a:t>тыс.руб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13" name="Овал 12"/>
          <p:cNvSpPr/>
          <p:nvPr/>
        </p:nvSpPr>
        <p:spPr>
          <a:xfrm>
            <a:off x="974733" y="4259645"/>
            <a:ext cx="1215500" cy="808081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2019 год </a:t>
            </a:r>
          </a:p>
          <a:p>
            <a:pPr algn="ctr"/>
            <a:r>
              <a:rPr lang="ru-RU" sz="1400" dirty="0" smtClean="0"/>
              <a:t>500 </a:t>
            </a:r>
            <a:r>
              <a:rPr lang="ru-RU" sz="1400" dirty="0" err="1" smtClean="0"/>
              <a:t>тыс.руб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14" name="Овал 13"/>
          <p:cNvSpPr/>
          <p:nvPr/>
        </p:nvSpPr>
        <p:spPr>
          <a:xfrm>
            <a:off x="462485" y="3212974"/>
            <a:ext cx="1215500" cy="808081"/>
          </a:xfrm>
          <a:prstGeom prst="ellips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2018 год 500 </a:t>
            </a:r>
            <a:r>
              <a:rPr lang="ru-RU" sz="1400" dirty="0" err="1" smtClean="0"/>
              <a:t>тыс.руб</a:t>
            </a:r>
            <a:r>
              <a:rPr lang="ru-RU" sz="1100" dirty="0" smtClean="0"/>
              <a:t>.</a:t>
            </a:r>
            <a:endParaRPr lang="ru-RU" sz="11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9600" y="3867478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400" dirty="0">
                <a:solidFill>
                  <a:prstClr val="white"/>
                </a:solidFill>
              </a:rPr>
              <a:t>2016 год </a:t>
            </a:r>
          </a:p>
          <a:p>
            <a:pPr lvl="0"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58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288825"/>
            <a:ext cx="7503218" cy="8359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</a:rPr>
              <a:t>Жилищно-коммунальное хозяйство</a:t>
            </a:r>
            <a:endParaRPr lang="ru-RU" sz="4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11265" name="Picture 1" descr="C:\Documents and Settings\User\Рабочий стол\Бюджет для граждан\Для Н. Ю\Виды города\фото\28-квартарный до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08920"/>
            <a:ext cx="3830365" cy="2404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\\192.168.43.100\обменник файлов\НОРМАТИВНО-ПРАВОВЫЕ АКТЫ\Для Вяткиной Н.Ю\От ОСАиГХ\P11706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686" y="4365105"/>
            <a:ext cx="3178941" cy="238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39797411"/>
              </p:ext>
            </p:extLst>
          </p:nvPr>
        </p:nvGraphicFramePr>
        <p:xfrm>
          <a:off x="0" y="1593282"/>
          <a:ext cx="3026371" cy="2663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876338919"/>
              </p:ext>
            </p:extLst>
          </p:nvPr>
        </p:nvGraphicFramePr>
        <p:xfrm>
          <a:off x="3050585" y="3673163"/>
          <a:ext cx="3026371" cy="3076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63477491"/>
              </p:ext>
            </p:extLst>
          </p:nvPr>
        </p:nvGraphicFramePr>
        <p:xfrm>
          <a:off x="6027256" y="1412776"/>
          <a:ext cx="3026371" cy="2843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8825"/>
            <a:ext cx="1402971" cy="120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8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:\Фото с рабочего стола\суджа фото\DSC030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928670"/>
            <a:ext cx="4330529" cy="288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Фото с рабочего стола\суджа фото\DSC030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786190"/>
            <a:ext cx="4597870" cy="273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2245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</a:rPr>
              <a:t>Жилищно-коммунальное хозяйство</a:t>
            </a:r>
            <a:endParaRPr lang="ru-RU" sz="4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15449236"/>
              </p:ext>
            </p:extLst>
          </p:nvPr>
        </p:nvGraphicFramePr>
        <p:xfrm>
          <a:off x="-292072" y="1340768"/>
          <a:ext cx="6448247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35" y="377097"/>
            <a:ext cx="1402971" cy="12072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2512" y="2492896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Формирование комфортной городской среды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70416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8173"/>
            <a:ext cx="7503218" cy="720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Социальная политика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65" y="1298350"/>
            <a:ext cx="5105020" cy="335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44" y="3140968"/>
            <a:ext cx="4818103" cy="3613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32-конечная звезда 1"/>
          <p:cNvSpPr/>
          <p:nvPr/>
        </p:nvSpPr>
        <p:spPr>
          <a:xfrm>
            <a:off x="107503" y="1298350"/>
            <a:ext cx="4896544" cy="1505778"/>
          </a:xfrm>
          <a:prstGeom prst="star32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Государственная поддержка молодых семей в улучшении жилищных условий</a:t>
            </a:r>
          </a:p>
        </p:txBody>
      </p:sp>
      <p:sp>
        <p:nvSpPr>
          <p:cNvPr id="3" name="Облако 2"/>
          <p:cNvSpPr/>
          <p:nvPr/>
        </p:nvSpPr>
        <p:spPr>
          <a:xfrm>
            <a:off x="5004048" y="5445224"/>
            <a:ext cx="1277653" cy="1126356"/>
          </a:xfrm>
          <a:prstGeom prst="cloud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2019 год </a:t>
            </a:r>
            <a:r>
              <a:rPr lang="ru-RU" sz="1400" dirty="0" smtClean="0">
                <a:solidFill>
                  <a:schemeClr val="tx1"/>
                </a:solidFill>
              </a:rPr>
              <a:t>450.0 </a:t>
            </a:r>
            <a:r>
              <a:rPr lang="ru-RU" sz="1400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6158320" y="4649068"/>
            <a:ext cx="1366008" cy="1126356"/>
          </a:xfrm>
          <a:prstGeom prst="clou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2018 год </a:t>
            </a:r>
            <a:r>
              <a:rPr lang="ru-RU" sz="1400" dirty="0" smtClean="0">
                <a:solidFill>
                  <a:schemeClr val="tx1"/>
                </a:solidFill>
              </a:rPr>
              <a:t>450,0 </a:t>
            </a:r>
            <a:r>
              <a:rPr lang="ru-RU" sz="1400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7524328" y="5445224"/>
            <a:ext cx="1347518" cy="1126356"/>
          </a:xfrm>
          <a:prstGeom prst="cloud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2020 год </a:t>
            </a:r>
            <a:r>
              <a:rPr lang="ru-RU" sz="1400" dirty="0" smtClean="0">
                <a:solidFill>
                  <a:schemeClr val="tx1"/>
                </a:solidFill>
              </a:rPr>
              <a:t>450,0 </a:t>
            </a:r>
            <a:r>
              <a:rPr lang="ru-RU" sz="1400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1402971" cy="120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40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 smtClean="0"/>
              <a:t>Средства                 массовой </a:t>
            </a:r>
            <a:br>
              <a:rPr lang="ru-RU" sz="4000" i="1" dirty="0" smtClean="0"/>
            </a:br>
            <a:r>
              <a:rPr lang="ru-RU" sz="4000" i="1" dirty="0" smtClean="0"/>
              <a:t>информации</a:t>
            </a:r>
            <a:endParaRPr lang="ru-RU" sz="40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34" y="377097"/>
            <a:ext cx="1402971" cy="1207258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6634" y="1603967"/>
            <a:ext cx="4901430" cy="1512168"/>
          </a:xfrm>
          <a:prstGeom prst="star32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Периодическая печать и издательства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Издание газеты Собрания депутатов и  Администрации города Суджи 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8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552" y="2932775"/>
            <a:ext cx="5185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                                </a:t>
            </a:r>
          </a:p>
          <a:p>
            <a:r>
              <a:rPr lang="ru-RU" b="1" i="1" dirty="0" smtClean="0"/>
              <a:t>                Газета   «Вестник Суджи»</a:t>
            </a:r>
            <a:endParaRPr lang="ru-RU" i="1" dirty="0"/>
          </a:p>
        </p:txBody>
      </p:sp>
      <p:sp>
        <p:nvSpPr>
          <p:cNvPr id="13" name="Облако 12"/>
          <p:cNvSpPr/>
          <p:nvPr/>
        </p:nvSpPr>
        <p:spPr>
          <a:xfrm>
            <a:off x="2555775" y="3579105"/>
            <a:ext cx="1512169" cy="1123675"/>
          </a:xfrm>
          <a:prstGeom prst="cloud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2019 год </a:t>
            </a:r>
            <a:r>
              <a:rPr lang="ru-RU" sz="1400" dirty="0" smtClean="0">
                <a:solidFill>
                  <a:schemeClr val="tx1"/>
                </a:solidFill>
              </a:rPr>
              <a:t>335,8 </a:t>
            </a:r>
            <a:r>
              <a:rPr lang="ru-RU" sz="1400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1979712" y="5019306"/>
            <a:ext cx="1764819" cy="1126356"/>
          </a:xfrm>
          <a:prstGeom prst="cloud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2020 год </a:t>
            </a:r>
            <a:r>
              <a:rPr lang="ru-RU" sz="1400" dirty="0" smtClean="0">
                <a:solidFill>
                  <a:schemeClr val="tx1"/>
                </a:solidFill>
              </a:rPr>
              <a:t>335,8 </a:t>
            </a:r>
            <a:r>
              <a:rPr lang="ru-RU" sz="1400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827584" y="4174852"/>
            <a:ext cx="1277653" cy="1126356"/>
          </a:xfrm>
          <a:prstGeom prst="cloud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2018 год </a:t>
            </a:r>
            <a:r>
              <a:rPr lang="ru-RU" sz="1400" dirty="0" smtClean="0">
                <a:solidFill>
                  <a:schemeClr val="tx1"/>
                </a:solidFill>
              </a:rPr>
              <a:t>335,8 </a:t>
            </a:r>
            <a:r>
              <a:rPr lang="ru-RU" sz="1400" dirty="0" err="1" smtClean="0">
                <a:solidFill>
                  <a:schemeClr val="tx1"/>
                </a:solidFill>
              </a:rPr>
              <a:t>тыс.руб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07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2245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Физическая культура и спорт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140808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26626" name="Picture 2" descr="C:\Documents and Settings\User\Рабочий стол\Бюджет для граждан\Для Н. Ю\Виды города\фото\бассеин Дельфи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75" t="46404" r="-9586" b="-8454"/>
          <a:stretch/>
        </p:blipFill>
        <p:spPr bwMode="auto">
          <a:xfrm>
            <a:off x="9119096" y="5477163"/>
            <a:ext cx="45719" cy="133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618" y="1124744"/>
            <a:ext cx="42291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 descr="C:\Documents and Settings\User\Рабочий стол\Бюджет для граждан\Для Н. Ю\Виды города\фото\восточные единоборства басеин Дельфи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80283"/>
            <a:ext cx="3710822" cy="272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24-конечная звезда 3"/>
          <p:cNvSpPr/>
          <p:nvPr/>
        </p:nvSpPr>
        <p:spPr>
          <a:xfrm>
            <a:off x="0" y="1484784"/>
            <a:ext cx="4292082" cy="2353816"/>
          </a:xfrm>
          <a:prstGeom prst="star2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</a:rPr>
              <a:t>Муниципальная программа «Развитие физической культуры и массового  спорта в муниципальном образовании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</a:rPr>
              <a:t>« город Суджа»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</a:rPr>
              <a:t>на 2015 -2020 годы» 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360688" y="3580300"/>
            <a:ext cx="2115472" cy="958551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2018 год </a:t>
            </a:r>
          </a:p>
          <a:p>
            <a:pPr algn="ctr"/>
            <a:r>
              <a:rPr lang="ru-RU" dirty="0" smtClean="0"/>
              <a:t>100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4499992" y="4862313"/>
            <a:ext cx="2115472" cy="958551"/>
          </a:xfrm>
          <a:prstGeom prst="flowChartPunchedTape">
            <a:avLst/>
          </a:prstGeom>
          <a:solidFill>
            <a:srgbClr val="99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2019 год</a:t>
            </a:r>
          </a:p>
          <a:p>
            <a:pPr algn="ctr"/>
            <a:r>
              <a:rPr lang="ru-RU" dirty="0" smtClean="0"/>
              <a:t>100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4" name="Блок-схема: перфолента 13"/>
          <p:cNvSpPr/>
          <p:nvPr/>
        </p:nvSpPr>
        <p:spPr>
          <a:xfrm>
            <a:off x="6753894" y="4144390"/>
            <a:ext cx="2115472" cy="958551"/>
          </a:xfrm>
          <a:prstGeom prst="flowChartPunchedTap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2020 год </a:t>
            </a:r>
          </a:p>
          <a:p>
            <a:pPr algn="ctr"/>
            <a:r>
              <a:rPr lang="ru-RU" dirty="0" smtClean="0"/>
              <a:t>100 </a:t>
            </a:r>
            <a:r>
              <a:rPr lang="ru-RU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35" y="377097"/>
            <a:ext cx="1402971" cy="1207258"/>
          </a:xfrm>
          <a:prstGeom prst="rect">
            <a:avLst/>
          </a:prstGeom>
        </p:spPr>
      </p:pic>
      <p:sp>
        <p:nvSpPr>
          <p:cNvPr id="15" name="24-конечная звезда 14"/>
          <p:cNvSpPr/>
          <p:nvPr/>
        </p:nvSpPr>
        <p:spPr>
          <a:xfrm>
            <a:off x="0" y="1484784"/>
            <a:ext cx="4292082" cy="2353816"/>
          </a:xfrm>
          <a:prstGeom prst="star2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</a:rPr>
              <a:t>Муниципальная программа «Развитие физической культуры и массового  спорта в муниципальном образовании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</a:rPr>
              <a:t>« город Суджа» </a:t>
            </a:r>
          </a:p>
          <a:p>
            <a:pPr algn="ctr"/>
            <a:r>
              <a:rPr lang="ru-RU" sz="1300" dirty="0" smtClean="0">
                <a:solidFill>
                  <a:schemeClr val="tx1"/>
                </a:solidFill>
              </a:rPr>
              <a:t>на 2015 -2020 годы» </a:t>
            </a:r>
            <a:endParaRPr lang="ru-RU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1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:\Фото с рабочего стола\суджа фото\DSC0307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000240"/>
            <a:ext cx="642942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дзаголовок 3"/>
          <p:cNvSpPr txBox="1">
            <a:spLocks/>
          </p:cNvSpPr>
          <p:nvPr/>
        </p:nvSpPr>
        <p:spPr>
          <a:xfrm>
            <a:off x="214282" y="1285860"/>
            <a:ext cx="8786875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60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Спасибо</a:t>
            </a:r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60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за</a:t>
            </a:r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6000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внимание</a:t>
            </a:r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!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sp>
        <p:nvSpPr>
          <p:cNvPr id="12" name="Подзаголовок 3"/>
          <p:cNvSpPr txBox="1">
            <a:spLocks/>
          </p:cNvSpPr>
          <p:nvPr/>
        </p:nvSpPr>
        <p:spPr>
          <a:xfrm>
            <a:off x="1402164" y="548680"/>
            <a:ext cx="7585802" cy="666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Муниципальное образование «</a:t>
            </a:r>
            <a:r>
              <a:rPr lang="ru-RU" sz="3200" smtClean="0">
                <a:solidFill>
                  <a:schemeClr val="bg1"/>
                </a:solidFill>
                <a:latin typeface="Monotype Corsiva" pitchFamily="66" charset="0"/>
              </a:rPr>
              <a:t>город Суджа»</a:t>
            </a:r>
            <a:endParaRPr lang="ru-RU" sz="32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35" y="377097"/>
            <a:ext cx="1402971" cy="120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7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21283" y="1643214"/>
            <a:ext cx="3392759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ДОХОДЫ БЮДЖЕТА – поступающие в бюджет денежные средства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2244"/>
            <a:ext cx="7503218" cy="12310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БЮДЖЕТ (от </a:t>
            </a:r>
            <a:r>
              <a:rPr lang="ru-RU" sz="2000" dirty="0" err="1">
                <a:solidFill>
                  <a:schemeClr val="bg1"/>
                </a:solidFill>
                <a:latin typeface="Monotype Corsiva" pitchFamily="66" charset="0"/>
              </a:rPr>
              <a:t>старонормандского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Monotype Corsiva" pitchFamily="66" charset="0"/>
              </a:rPr>
              <a:t>bougette</a:t>
            </a:r>
            <a:r>
              <a:rPr lang="ru-RU" sz="2000" dirty="0">
                <a:solidFill>
                  <a:schemeClr val="bg1"/>
                </a:solidFill>
                <a:latin typeface="Monotype Corsiva" pitchFamily="66" charset="0"/>
              </a:rPr>
              <a:t> 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самоуправления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000" dirty="0">
              <a:solidFill>
                <a:schemeClr val="bg1"/>
              </a:solidFill>
              <a:latin typeface="Monotype Corsiva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015" y="3089054"/>
            <a:ext cx="1899292" cy="1855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450" y="3072559"/>
            <a:ext cx="1933052" cy="188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верх 1"/>
          <p:cNvSpPr/>
          <p:nvPr/>
        </p:nvSpPr>
        <p:spPr>
          <a:xfrm>
            <a:off x="6540772" y="2619854"/>
            <a:ext cx="838409" cy="8177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>
            <a:off x="1780455" y="2700436"/>
            <a:ext cx="874413" cy="7772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ъект 4"/>
          <p:cNvSpPr txBox="1">
            <a:spLocks/>
          </p:cNvSpPr>
          <p:nvPr/>
        </p:nvSpPr>
        <p:spPr>
          <a:xfrm>
            <a:off x="5186185" y="1593282"/>
            <a:ext cx="3547587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РАСХОДЫ БЮДЖЕТА – выплачиваемые из бюджета денежные средства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35" y="4931543"/>
            <a:ext cx="28067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179512" y="5149031"/>
            <a:ext cx="292980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ru-RU" sz="1500" b="1" dirty="0">
                <a:solidFill>
                  <a:schemeClr val="accent2"/>
                </a:solidFill>
              </a:rPr>
              <a:t>превышение доходов над расходами образует положительный остаток бюджета</a:t>
            </a:r>
            <a:r>
              <a:rPr lang="ru-RU" sz="1600" b="1" dirty="0">
                <a:solidFill>
                  <a:schemeClr val="accent2"/>
                </a:solidFill>
              </a:rPr>
              <a:t> </a:t>
            </a:r>
          </a:p>
          <a:p>
            <a:pPr algn="ctr"/>
            <a:r>
              <a:rPr lang="ru-RU" sz="1600" b="1" dirty="0">
                <a:solidFill>
                  <a:srgbClr val="FF3300"/>
                </a:solidFill>
              </a:rPr>
              <a:t>ПРОФИЦИТ</a:t>
            </a: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6156763" y="5274855"/>
            <a:ext cx="2835023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ru-RU" sz="1500" b="1" dirty="0">
                <a:solidFill>
                  <a:schemeClr val="accent2"/>
                </a:solidFill>
              </a:rPr>
              <a:t>если расходная часть бюджета превышает доходную, то бюджет формируется с</a:t>
            </a:r>
          </a:p>
          <a:p>
            <a:pPr algn="ctr"/>
            <a:r>
              <a:rPr lang="ru-RU" sz="1600" b="1" dirty="0">
                <a:solidFill>
                  <a:srgbClr val="FF3300"/>
                </a:solidFill>
              </a:rPr>
              <a:t>ДЕФИЦИТОМ</a:t>
            </a: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3167307" y="2839588"/>
            <a:ext cx="280532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accent2"/>
                </a:solidFill>
              </a:rPr>
              <a:t>Сбалансированность бюджета </a:t>
            </a:r>
            <a:endParaRPr lang="ru-RU" sz="1600" b="1" dirty="0" smtClean="0">
              <a:solidFill>
                <a:schemeClr val="accent2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accent2"/>
                </a:solidFill>
              </a:rPr>
              <a:t>по </a:t>
            </a:r>
            <a:r>
              <a:rPr lang="ru-RU" sz="1600" b="1" dirty="0">
                <a:solidFill>
                  <a:schemeClr val="accent2"/>
                </a:solidFill>
              </a:rPr>
              <a:t>доходам и расходам – основополагающее требование, предъявляемое к органам, составляющим и утверждающим бюджет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74" y="306306"/>
            <a:ext cx="1316580" cy="113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527469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000" dirty="0" smtClean="0">
                <a:solidFill>
                  <a:schemeClr val="bg1"/>
                </a:solidFill>
                <a:latin typeface="Monotype Corsiva" pitchFamily="66" charset="0"/>
              </a:rPr>
              <a:t>Какие  бывают БЮДЖЕТЫ?</a:t>
            </a:r>
            <a:endParaRPr lang="ru-RU" sz="4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41316" y="3324920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65" y="1988840"/>
            <a:ext cx="1920875" cy="19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748" y="1895472"/>
            <a:ext cx="2091867" cy="212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420146" y="1636415"/>
            <a:ext cx="163671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Бюджет семьи</a:t>
            </a: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6454718" y="1493538"/>
            <a:ext cx="24979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Бюджет организаций</a:t>
            </a:r>
          </a:p>
        </p:txBody>
      </p:sp>
      <p:pic>
        <p:nvPicPr>
          <p:cNvPr id="24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237" y="4189114"/>
            <a:ext cx="2528882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6239210" y="5782016"/>
            <a:ext cx="272891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муниципальных образований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(местные бюджеты)</a:t>
            </a:r>
          </a:p>
        </p:txBody>
      </p:sp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9" y="4189114"/>
            <a:ext cx="2770188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76" y="4055791"/>
            <a:ext cx="256698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3067297" y="5558873"/>
            <a:ext cx="335949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субъектов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Российской Федерации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(региональные бюджеты, бюджеты территориальных фондов ОМС)</a:t>
            </a:r>
          </a:p>
        </p:txBody>
      </p:sp>
      <p:sp>
        <p:nvSpPr>
          <p:cNvPr id="30" name="Rectangle 19"/>
          <p:cNvSpPr>
            <a:spLocks noChangeArrowheads="1"/>
          </p:cNvSpPr>
          <p:nvPr/>
        </p:nvSpPr>
        <p:spPr bwMode="auto">
          <a:xfrm>
            <a:off x="193674" y="5620428"/>
            <a:ext cx="28860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Российской Федерации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(федеральный бюджет, бюджеты государственных внебюджетных фондов РФ)</a:t>
            </a:r>
          </a:p>
        </p:txBody>
      </p:sp>
      <p:pic>
        <p:nvPicPr>
          <p:cNvPr id="31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692" y="2054886"/>
            <a:ext cx="2928914" cy="1810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38" y="248761"/>
            <a:ext cx="1202073" cy="129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2245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Основы составления проекта бюджета муниципального образования «город Суджа»</a:t>
            </a:r>
            <a:endParaRPr lang="ru-RU" sz="32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sp>
        <p:nvSpPr>
          <p:cNvPr id="2" name="Выноска со стрелкой вверх 1"/>
          <p:cNvSpPr/>
          <p:nvPr/>
        </p:nvSpPr>
        <p:spPr>
          <a:xfrm>
            <a:off x="220192" y="3068960"/>
            <a:ext cx="2736304" cy="352839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Бюджетное послание Президента Российской Федерации</a:t>
            </a:r>
          </a:p>
        </p:txBody>
      </p:sp>
      <p:sp>
        <p:nvSpPr>
          <p:cNvPr id="10" name="Выноска со стрелкой вверх 9"/>
          <p:cNvSpPr/>
          <p:nvPr/>
        </p:nvSpPr>
        <p:spPr>
          <a:xfrm>
            <a:off x="3195464" y="3068960"/>
            <a:ext cx="2736304" cy="352839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Прогноз социально-экономического развития муниципального образования «город Суджа»</a:t>
            </a:r>
            <a:endParaRPr lang="ru-RU" dirty="0"/>
          </a:p>
        </p:txBody>
      </p:sp>
      <p:sp>
        <p:nvSpPr>
          <p:cNvPr id="12" name="Выноска со стрелкой вверх 11"/>
          <p:cNvSpPr/>
          <p:nvPr/>
        </p:nvSpPr>
        <p:spPr>
          <a:xfrm>
            <a:off x="6157990" y="3068960"/>
            <a:ext cx="2736304" cy="352839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Основные направления бюджетной и налоговой политики в муниципальном образовании «город Суджа»</a:t>
            </a:r>
            <a:endParaRPr lang="ru-RU" dirty="0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68659" y="2060481"/>
            <a:ext cx="8189913" cy="830997"/>
          </a:xfrm>
          <a:prstGeom prst="rect">
            <a:avLst/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</a:rPr>
              <a:t>Составление проекта бюджета муниципального образования «город Суджа»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92" y="379140"/>
            <a:ext cx="1479859" cy="12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68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362245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Показатели социально-экономического развития муниципального образования «город Суджа»</a:t>
            </a:r>
            <a:endParaRPr lang="ru-RU" sz="3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266654"/>
              </p:ext>
            </p:extLst>
          </p:nvPr>
        </p:nvGraphicFramePr>
        <p:xfrm>
          <a:off x="162624" y="2564904"/>
          <a:ext cx="8721178" cy="3962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757"/>
                <a:gridCol w="4862785"/>
                <a:gridCol w="821659"/>
                <a:gridCol w="821659"/>
                <a:gridCol w="821659"/>
                <a:gridCol w="821659"/>
              </a:tblGrid>
              <a:tr h="70689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№</a:t>
                      </a:r>
                      <a:r>
                        <a:rPr lang="ru-RU" sz="1200" baseline="0" dirty="0" smtClean="0"/>
                        <a:t> п/п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  показателя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2017 оценка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прогноз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прогноз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 прогноз</a:t>
                      </a:r>
                      <a:endParaRPr lang="ru-RU" sz="1200" dirty="0"/>
                    </a:p>
                  </a:txBody>
                  <a:tcPr anchor="ctr"/>
                </a:tc>
              </a:tr>
              <a:tr h="39429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/>
                        <a:t>Численность постоянного населения – всего, чел.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5738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5738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5738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5738</a:t>
                      </a:r>
                      <a:endParaRPr lang="ru-RU" sz="1400" b="1" dirty="0"/>
                    </a:p>
                  </a:txBody>
                  <a:tcPr anchor="ctr"/>
                </a:tc>
              </a:tr>
              <a:tr h="39429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/>
                        <a:t>Выручка от реализации товаров (работ, услуг) – всего, млн. руб.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1385,5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1423,1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1491,3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1513,8</a:t>
                      </a:r>
                      <a:endParaRPr lang="ru-RU" sz="1400" b="1" dirty="0"/>
                    </a:p>
                  </a:txBody>
                  <a:tcPr anchor="ctr"/>
                </a:tc>
              </a:tr>
              <a:tr h="39429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/>
                        <a:t>Численность работающих</a:t>
                      </a:r>
                      <a:r>
                        <a:rPr lang="ru-RU" sz="1400" b="1" baseline="0" dirty="0" smtClean="0"/>
                        <a:t> – всего, чел.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3368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3373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3379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3383</a:t>
                      </a:r>
                      <a:endParaRPr lang="ru-RU" sz="1400" b="1" dirty="0"/>
                    </a:p>
                  </a:txBody>
                  <a:tcPr anchor="ctr"/>
                </a:tc>
              </a:tr>
              <a:tr h="39429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/>
                        <a:t>Фонд оплаты</a:t>
                      </a:r>
                      <a:r>
                        <a:rPr lang="ru-RU" sz="1400" b="1" baseline="0" dirty="0" smtClean="0"/>
                        <a:t> труда по полному кругу предприятий, млн.  руб.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893,0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901,0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908,5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910,0</a:t>
                      </a:r>
                      <a:endParaRPr lang="ru-RU" sz="1400" b="1" dirty="0"/>
                    </a:p>
                  </a:txBody>
                  <a:tcPr anchor="ctr"/>
                </a:tc>
              </a:tr>
              <a:tr h="39429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/>
                        <a:t>Уровень регистрируемой безработицы (к трудоспособному населению), %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ndara" pitchFamily="34" charset="0"/>
                        </a:rPr>
                        <a:t>101,0</a:t>
                      </a:r>
                      <a:endParaRPr lang="ru-RU" sz="1400" b="1" dirty="0">
                        <a:latin typeface="Candar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103,0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101,0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99,0</a:t>
                      </a:r>
                      <a:endParaRPr lang="ru-RU" sz="1400" b="1" dirty="0"/>
                    </a:p>
                  </a:txBody>
                  <a:tcPr anchor="ctr"/>
                </a:tc>
              </a:tr>
              <a:tr h="39429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/>
                        <a:t>Финансовый результат по полному кругу предприятий (+;-)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</a:rPr>
                        <a:t>1317217,0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</a:rPr>
                        <a:t>1327254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</a:rPr>
                        <a:t>1341088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</a:rPr>
                        <a:t>1358589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39429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/>
                        <a:t>Среднемесячная начисленная заработная плата  (без выплат социального характера) – всего, руб.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22635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22903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23115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23911</a:t>
                      </a:r>
                      <a:endParaRPr lang="ru-RU" sz="1400" b="1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2245"/>
            <a:ext cx="1479859" cy="12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52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527469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  <a:latin typeface="Monotype Corsiva" pitchFamily="66" charset="0"/>
              </a:rPr>
              <a:t>Основные характеристики бюджета города Суджи , тыс. руб.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( в решении Собрания депутатов города Суджи №229</a:t>
            </a:r>
            <a:endParaRPr lang="ru-RU" sz="2000" dirty="0">
              <a:solidFill>
                <a:schemeClr val="bg1"/>
              </a:solidFill>
              <a:latin typeface="Monotype Corsiva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от 18.12.2014 года)</a:t>
            </a: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611560" y="2780928"/>
            <a:ext cx="2232248" cy="4846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Доходы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611560" y="4152380"/>
            <a:ext cx="2232248" cy="484632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Расходы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611560" y="5632388"/>
            <a:ext cx="2232248" cy="484632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Дефицит</a:t>
            </a:r>
          </a:p>
        </p:txBody>
      </p:sp>
      <p:sp>
        <p:nvSpPr>
          <p:cNvPr id="3" name="Блок-схема: магнитный диск 2"/>
          <p:cNvSpPr/>
          <p:nvPr/>
        </p:nvSpPr>
        <p:spPr>
          <a:xfrm>
            <a:off x="4067944" y="2652912"/>
            <a:ext cx="1064249" cy="72237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26054,1</a:t>
            </a:r>
            <a:endParaRPr lang="ru-RU" sz="1600" dirty="0"/>
          </a:p>
        </p:txBody>
      </p:sp>
      <p:sp>
        <p:nvSpPr>
          <p:cNvPr id="12" name="Блок-схема: магнитный диск 11"/>
          <p:cNvSpPr/>
          <p:nvPr/>
        </p:nvSpPr>
        <p:spPr>
          <a:xfrm>
            <a:off x="5868144" y="2652912"/>
            <a:ext cx="1057518" cy="72237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26644,7</a:t>
            </a:r>
            <a:endParaRPr lang="ru-RU" sz="1600" dirty="0"/>
          </a:p>
        </p:txBody>
      </p:sp>
      <p:sp>
        <p:nvSpPr>
          <p:cNvPr id="13" name="Блок-схема: магнитный диск 12"/>
          <p:cNvSpPr/>
          <p:nvPr/>
        </p:nvSpPr>
        <p:spPr>
          <a:xfrm>
            <a:off x="7596336" y="2671204"/>
            <a:ext cx="1008112" cy="70408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27172,45</a:t>
            </a:r>
            <a:endParaRPr lang="ru-RU" sz="1600" dirty="0"/>
          </a:p>
        </p:txBody>
      </p:sp>
      <p:sp>
        <p:nvSpPr>
          <p:cNvPr id="14" name="Блок-схема: магнитный диск 13"/>
          <p:cNvSpPr/>
          <p:nvPr/>
        </p:nvSpPr>
        <p:spPr>
          <a:xfrm>
            <a:off x="5940152" y="3861048"/>
            <a:ext cx="1072232" cy="648072"/>
          </a:xfrm>
          <a:prstGeom prst="flowChartMagneticDis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/>
              <a:t>26644,7</a:t>
            </a:r>
            <a:endParaRPr lang="ru-RU" sz="1700" dirty="0"/>
          </a:p>
        </p:txBody>
      </p:sp>
      <p:sp>
        <p:nvSpPr>
          <p:cNvPr id="15" name="Блок-схема: магнитный диск 14"/>
          <p:cNvSpPr/>
          <p:nvPr/>
        </p:nvSpPr>
        <p:spPr>
          <a:xfrm>
            <a:off x="4067944" y="3861048"/>
            <a:ext cx="1152128" cy="648072"/>
          </a:xfrm>
          <a:prstGeom prst="flowChartMagneticDis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26054,1</a:t>
            </a:r>
            <a:endParaRPr lang="ru-RU" dirty="0"/>
          </a:p>
        </p:txBody>
      </p:sp>
      <p:sp>
        <p:nvSpPr>
          <p:cNvPr id="16" name="Блок-схема: магнитный диск 15"/>
          <p:cNvSpPr/>
          <p:nvPr/>
        </p:nvSpPr>
        <p:spPr>
          <a:xfrm>
            <a:off x="7530256" y="3861048"/>
            <a:ext cx="1074192" cy="648072"/>
          </a:xfrm>
          <a:prstGeom prst="flowChartMagneticDis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27172,45</a:t>
            </a:r>
            <a:endParaRPr lang="ru-RU" dirty="0"/>
          </a:p>
        </p:txBody>
      </p:sp>
      <p:sp>
        <p:nvSpPr>
          <p:cNvPr id="17" name="Блок-схема: магнитный диск 16"/>
          <p:cNvSpPr/>
          <p:nvPr/>
        </p:nvSpPr>
        <p:spPr>
          <a:xfrm>
            <a:off x="4047950" y="5373216"/>
            <a:ext cx="1192115" cy="644004"/>
          </a:xfrm>
          <a:prstGeom prst="flowChartMagneticDis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0,0</a:t>
            </a:r>
            <a:endParaRPr lang="ru-RU" dirty="0"/>
          </a:p>
        </p:txBody>
      </p:sp>
      <p:sp>
        <p:nvSpPr>
          <p:cNvPr id="18" name="Блок-схема: магнитный диск 17"/>
          <p:cNvSpPr/>
          <p:nvPr/>
        </p:nvSpPr>
        <p:spPr>
          <a:xfrm>
            <a:off x="5940152" y="5326064"/>
            <a:ext cx="1072232" cy="691156"/>
          </a:xfrm>
          <a:prstGeom prst="flowChartMagneticDis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0,0</a:t>
            </a:r>
            <a:endParaRPr lang="ru-RU" dirty="0"/>
          </a:p>
        </p:txBody>
      </p:sp>
      <p:sp>
        <p:nvSpPr>
          <p:cNvPr id="19" name="Блок-схема: магнитный диск 18"/>
          <p:cNvSpPr/>
          <p:nvPr/>
        </p:nvSpPr>
        <p:spPr>
          <a:xfrm>
            <a:off x="7530256" y="5373216"/>
            <a:ext cx="1124496" cy="644004"/>
          </a:xfrm>
          <a:prstGeom prst="flowChartMagneticDis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0,0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50838" y="1571930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2018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6033086" y="1571930"/>
            <a:ext cx="869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2019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776603" y="1593282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2020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454"/>
            <a:ext cx="1479859" cy="12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0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402164" y="527469"/>
            <a:ext cx="7503218" cy="9065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chemeClr val="bg1"/>
                </a:solidFill>
                <a:latin typeface="Monotype Corsiva" pitchFamily="66" charset="0"/>
              </a:rPr>
              <a:t>Доходы бюджета</a:t>
            </a:r>
            <a:endParaRPr lang="ru-RU" sz="44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" name="Вертикальный свиток 1"/>
          <p:cNvSpPr/>
          <p:nvPr/>
        </p:nvSpPr>
        <p:spPr>
          <a:xfrm>
            <a:off x="179512" y="2564904"/>
            <a:ext cx="2880320" cy="4023816"/>
          </a:xfrm>
          <a:prstGeom prst="vertic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bg2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Поступление от уплаты федеральных, региональных и местных налогов и сборов, предусмотренных Налоговым Кодексом Российской Федерации,  а также пени и штрафы по налогам.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2915816" y="2564904"/>
            <a:ext cx="3170251" cy="4023816"/>
          </a:xfrm>
          <a:prstGeom prst="verticalScroll">
            <a:avLst/>
          </a:prstGeom>
          <a:gradFill>
            <a:gsLst>
              <a:gs pos="0">
                <a:srgbClr val="FF0000"/>
              </a:gs>
              <a:gs pos="49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 от использования и продажи имущества, находящегося в муниципальной собственности;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 от оказания платных услуг, оказываемых муниципальными казенными учреждениями; 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 от продажи материальных и нематериальных активов; штрафы, санкции, возмещение ущерба, прочие неналоговые доходы.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6086067" y="2564904"/>
            <a:ext cx="2880320" cy="4023816"/>
          </a:xfrm>
          <a:prstGeom prst="verticalScroll">
            <a:avLst/>
          </a:prstGeom>
          <a:gradFill>
            <a:gsLst>
              <a:gs pos="0">
                <a:srgbClr val="00B050"/>
              </a:gs>
              <a:gs pos="53000">
                <a:srgbClr val="00B05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Поступления в местный бюджет из федерального, областного и районного бюджетов межбюджетных трансфертов в виде дотаций, субсидий, субвенций и иных межбюджетных трансфертов, а также поступления от физических и юридических лиц (кроме налоговых и неналоговых доходов)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Лента лицом вверх 2"/>
          <p:cNvSpPr/>
          <p:nvPr/>
        </p:nvSpPr>
        <p:spPr>
          <a:xfrm>
            <a:off x="179510" y="1593282"/>
            <a:ext cx="8786875" cy="612648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Средства, поступающие в бюджет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>
            <a:stCxn id="3" idx="2"/>
            <a:endCxn id="2" idx="0"/>
          </p:cNvCxnSpPr>
          <p:nvPr/>
        </p:nvCxnSpPr>
        <p:spPr>
          <a:xfrm flipH="1">
            <a:off x="1619672" y="2103820"/>
            <a:ext cx="2953276" cy="4610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3" idx="2"/>
            <a:endCxn id="7" idx="0"/>
          </p:cNvCxnSpPr>
          <p:nvPr/>
        </p:nvCxnSpPr>
        <p:spPr>
          <a:xfrm>
            <a:off x="4572948" y="2103820"/>
            <a:ext cx="2953279" cy="4610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554786" y="2103820"/>
            <a:ext cx="18162" cy="4610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454"/>
            <a:ext cx="1479859" cy="12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5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3"/>
          <p:cNvSpPr txBox="1">
            <a:spLocks/>
          </p:cNvSpPr>
          <p:nvPr/>
        </p:nvSpPr>
        <p:spPr>
          <a:xfrm>
            <a:off x="1380584" y="527468"/>
            <a:ext cx="7503218" cy="1605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Прогноз доходов бюджета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города Суджи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на 2018 -2020 годы  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(</a:t>
            </a:r>
            <a:r>
              <a:rPr lang="ru-RU" sz="2000" dirty="0" err="1" smtClean="0">
                <a:solidFill>
                  <a:schemeClr val="bg1"/>
                </a:solidFill>
                <a:latin typeface="Monotype Corsiva" pitchFamily="66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latin typeface="Monotype Corsiva" pitchFamily="66" charset="0"/>
              </a:rPr>
              <a:t>.)</a:t>
            </a:r>
            <a:endParaRPr lang="ru-RU" sz="2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3970537" y="3280916"/>
            <a:ext cx="499585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endParaRPr lang="ru-RU" sz="1600" i="1" dirty="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617701652"/>
              </p:ext>
            </p:extLst>
          </p:nvPr>
        </p:nvGraphicFramePr>
        <p:xfrm>
          <a:off x="179512" y="2348880"/>
          <a:ext cx="870429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454"/>
            <a:ext cx="1479859" cy="127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0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Волна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4331</TotalTime>
  <Words>1338</Words>
  <Application>Microsoft Office PowerPoint</Application>
  <PresentationFormat>Экран (4:3)</PresentationFormat>
  <Paragraphs>335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Волна</vt:lpstr>
      <vt:lpstr>БЮДЖЕТ ДЛЯ  ГРАЖДАН на 2018 год и период 2019 – 2020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Охрана окружающей среды</vt:lpstr>
      <vt:lpstr>Презентация PowerPoint</vt:lpstr>
      <vt:lpstr>Презентация PowerPoint</vt:lpstr>
      <vt:lpstr>Презентация PowerPoint</vt:lpstr>
      <vt:lpstr>Средства                 массовой  информации</vt:lpstr>
      <vt:lpstr>Презентация PowerPoint</vt:lpstr>
      <vt:lpstr>Презентация PowerPoint</vt:lpstr>
    </vt:vector>
  </TitlesOfParts>
  <Company>Melkosoft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Надежда</dc:creator>
  <cp:lastModifiedBy>ПК-030220131</cp:lastModifiedBy>
  <cp:revision>178</cp:revision>
  <dcterms:created xsi:type="dcterms:W3CDTF">2015-02-10T02:47:22Z</dcterms:created>
  <dcterms:modified xsi:type="dcterms:W3CDTF">2019-03-06T07:26:28Z</dcterms:modified>
</cp:coreProperties>
</file>